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9" r:id="rId1"/>
    <p:sldMasterId id="2147484070" r:id="rId2"/>
    <p:sldMasterId id="2147484071" r:id="rId3"/>
    <p:sldMasterId id="2147484072" r:id="rId4"/>
    <p:sldMasterId id="2147484073" r:id="rId5"/>
    <p:sldMasterId id="2147484074" r:id="rId6"/>
  </p:sldMasterIdLst>
  <p:notesMasterIdLst>
    <p:notesMasterId r:id="rId75"/>
  </p:notesMasterIdLst>
  <p:sldIdLst>
    <p:sldId id="289" r:id="rId7"/>
    <p:sldId id="291" r:id="rId8"/>
    <p:sldId id="404" r:id="rId9"/>
    <p:sldId id="333" r:id="rId10"/>
    <p:sldId id="295" r:id="rId11"/>
    <p:sldId id="405" r:id="rId12"/>
    <p:sldId id="370" r:id="rId13"/>
    <p:sldId id="409" r:id="rId14"/>
    <p:sldId id="372" r:id="rId15"/>
    <p:sldId id="373" r:id="rId16"/>
    <p:sldId id="37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0" r:id="rId33"/>
    <p:sldId id="391" r:id="rId34"/>
    <p:sldId id="392" r:id="rId35"/>
    <p:sldId id="410" r:id="rId36"/>
    <p:sldId id="411" r:id="rId37"/>
    <p:sldId id="412" r:id="rId38"/>
    <p:sldId id="413" r:id="rId39"/>
    <p:sldId id="393" r:id="rId40"/>
    <p:sldId id="394" r:id="rId41"/>
    <p:sldId id="395" r:id="rId42"/>
    <p:sldId id="396" r:id="rId43"/>
    <p:sldId id="400" r:id="rId44"/>
    <p:sldId id="401" r:id="rId45"/>
    <p:sldId id="406" r:id="rId46"/>
    <p:sldId id="337" r:id="rId47"/>
    <p:sldId id="341" r:id="rId48"/>
    <p:sldId id="348" r:id="rId49"/>
    <p:sldId id="343" r:id="rId50"/>
    <p:sldId id="349" r:id="rId51"/>
    <p:sldId id="351" r:id="rId52"/>
    <p:sldId id="356" r:id="rId53"/>
    <p:sldId id="352" r:id="rId54"/>
    <p:sldId id="353" r:id="rId55"/>
    <p:sldId id="354" r:id="rId56"/>
    <p:sldId id="355" r:id="rId57"/>
    <p:sldId id="357" r:id="rId58"/>
    <p:sldId id="339" r:id="rId59"/>
    <p:sldId id="358" r:id="rId60"/>
    <p:sldId id="365" r:id="rId61"/>
    <p:sldId id="345" r:id="rId62"/>
    <p:sldId id="360" r:id="rId63"/>
    <p:sldId id="359" r:id="rId64"/>
    <p:sldId id="338" r:id="rId65"/>
    <p:sldId id="363" r:id="rId66"/>
    <p:sldId id="361" r:id="rId67"/>
    <p:sldId id="362" r:id="rId68"/>
    <p:sldId id="364" r:id="rId69"/>
    <p:sldId id="340" r:id="rId70"/>
    <p:sldId id="403" r:id="rId71"/>
    <p:sldId id="402" r:id="rId72"/>
    <p:sldId id="407" r:id="rId73"/>
    <p:sldId id="366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68" userDrawn="1">
          <p15:clr>
            <a:srgbClr val="A4A3A4"/>
          </p15:clr>
        </p15:guide>
        <p15:guide id="2" pos="323" userDrawn="1">
          <p15:clr>
            <a:srgbClr val="A4A3A4"/>
          </p15:clr>
        </p15:guide>
        <p15:guide id="3" pos="7399" userDrawn="1">
          <p15:clr>
            <a:srgbClr val="A4A3A4"/>
          </p15:clr>
        </p15:guide>
        <p15:guide id="4" pos="3838" userDrawn="1">
          <p15:clr>
            <a:srgbClr val="A4A3A4"/>
          </p15:clr>
        </p15:guide>
        <p15:guide id="5" orient="horz" pos="40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71" autoAdjust="0"/>
  </p:normalViewPr>
  <p:slideViewPr>
    <p:cSldViewPr snapToObjects="1">
      <p:cViewPr varScale="1">
        <p:scale>
          <a:sx n="82" d="100"/>
          <a:sy n="82" d="100"/>
        </p:scale>
        <p:origin x="60" y="132"/>
      </p:cViewPr>
      <p:guideLst>
        <p:guide orient="horz" pos="1568"/>
        <p:guide pos="323"/>
        <p:guide pos="7399"/>
        <p:guide pos="3838"/>
        <p:guide orient="horz" pos="40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6" d="100"/>
          <a:sy n="86" d="100"/>
        </p:scale>
        <p:origin x="3864" y="10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78081-421A-45A6-ACE6-BC8928050E94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9E9E1-64DA-430F-BFDF-6F70F26F20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5 3 1 4 2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코드 자동화 및 배포 관리 프로젝트를 </a:t>
            </a:r>
            <a:r>
              <a:rPr lang="ko-KR" altLang="en-US" dirty="0" err="1"/>
              <a:t>발표하게된</a:t>
            </a:r>
            <a:r>
              <a:rPr lang="ko-KR" altLang="en-US" dirty="0"/>
              <a:t> </a:t>
            </a:r>
            <a:r>
              <a:rPr lang="en-US" altLang="ko-KR" dirty="0"/>
              <a:t>project 2</a:t>
            </a:r>
            <a:r>
              <a:rPr lang="ko-KR" altLang="en-US" dirty="0"/>
              <a:t>조의 </a:t>
            </a:r>
            <a:r>
              <a:rPr lang="ko-KR" altLang="en-US" dirty="0" err="1"/>
              <a:t>최규현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안성우 입니다</a:t>
            </a:r>
            <a:r>
              <a:rPr lang="en-US" altLang="ko-KR" dirty="0"/>
              <a:t>. </a:t>
            </a:r>
            <a:r>
              <a:rPr lang="ko-KR" altLang="en-US" dirty="0"/>
              <a:t>김성훈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50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Ansible</a:t>
            </a:r>
            <a:r>
              <a:rPr lang="ko-KR" altLang="en-US" dirty="0"/>
              <a:t>을 이용한 </a:t>
            </a:r>
            <a:r>
              <a:rPr lang="en-US" altLang="ko-KR" dirty="0"/>
              <a:t>AWS </a:t>
            </a:r>
            <a:r>
              <a:rPr lang="ko-KR" altLang="en-US" dirty="0"/>
              <a:t>인프라 구축 자동화 시연 영상입니다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AWS</a:t>
            </a:r>
            <a:r>
              <a:rPr lang="ko-KR" altLang="en-US" dirty="0"/>
              <a:t>에서 </a:t>
            </a:r>
            <a:r>
              <a:rPr lang="en-US" altLang="ko-KR" dirty="0"/>
              <a:t>VPC</a:t>
            </a:r>
            <a:r>
              <a:rPr lang="ko-KR" altLang="en-US" dirty="0"/>
              <a:t>가 없는 것을 확인한 뒤 </a:t>
            </a:r>
            <a:r>
              <a:rPr lang="en-US" altLang="ko-KR" dirty="0"/>
              <a:t>Ansible</a:t>
            </a:r>
            <a:r>
              <a:rPr lang="ko-KR" altLang="en-US" dirty="0"/>
              <a:t>을 사용해 네트워크를 구성하는 모습입니다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VPC, </a:t>
            </a:r>
            <a:r>
              <a:rPr lang="ko-KR" altLang="en-US" dirty="0" err="1"/>
              <a:t>서브넷</a:t>
            </a:r>
            <a:r>
              <a:rPr lang="en-US" altLang="ko-KR" dirty="0"/>
              <a:t>, NAT </a:t>
            </a:r>
            <a:r>
              <a:rPr lang="ko-KR" altLang="en-US" dirty="0"/>
              <a:t>및 게이트웨이</a:t>
            </a:r>
            <a:r>
              <a:rPr lang="en-US" altLang="ko-KR" dirty="0"/>
              <a:t>, </a:t>
            </a:r>
            <a:r>
              <a:rPr lang="ko-KR" altLang="en-US" dirty="0"/>
              <a:t>라우팅 테이블을 생성합니다</a:t>
            </a:r>
            <a:r>
              <a:rPr lang="en-US" altLang="ko-KR" dirty="0"/>
              <a:t>.</a:t>
            </a:r>
            <a:r>
              <a:rPr lang="ko-KR" altLang="en-US" dirty="0"/>
              <a:t> 두번째 시퀀스 또한 </a:t>
            </a:r>
            <a:r>
              <a:rPr lang="en-US" altLang="ko-KR" dirty="0"/>
              <a:t>EC2 </a:t>
            </a:r>
            <a:r>
              <a:rPr lang="ko-KR" altLang="en-US" dirty="0"/>
              <a:t>또한 </a:t>
            </a:r>
            <a:r>
              <a:rPr lang="en-US" altLang="ko-KR" dirty="0"/>
              <a:t>AWS</a:t>
            </a:r>
            <a:r>
              <a:rPr lang="ko-KR" altLang="en-US" dirty="0"/>
              <a:t>에 </a:t>
            </a:r>
            <a:r>
              <a:rPr lang="en-US" altLang="ko-KR" dirty="0"/>
              <a:t>EC2</a:t>
            </a:r>
            <a:r>
              <a:rPr lang="ko-KR" altLang="en-US" dirty="0"/>
              <a:t>가 없는 것을 확인한 뒤 </a:t>
            </a:r>
            <a:r>
              <a:rPr lang="en-US" altLang="ko-KR" dirty="0"/>
              <a:t>Ansible</a:t>
            </a:r>
            <a:r>
              <a:rPr lang="ko-KR" altLang="en-US" dirty="0"/>
              <a:t>을 통해 보안 그룹 및 </a:t>
            </a:r>
            <a:r>
              <a:rPr lang="en-US" altLang="ko-KR" dirty="0"/>
              <a:t>EC2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구성하는 모습입니다</a:t>
            </a:r>
            <a:r>
              <a:rPr lang="en-US" altLang="ko-KR" dirty="0"/>
              <a:t>. </a:t>
            </a:r>
            <a:r>
              <a:rPr lang="ko-KR" altLang="en-US" dirty="0"/>
              <a:t>다음 세번째 시퀀스도 시작 템플릿이 없는 것을 확인한 뒤 두번째 시퀀스에서 생성한 </a:t>
            </a:r>
            <a:r>
              <a:rPr lang="en-US" altLang="ko-KR" dirty="0"/>
              <a:t>Target EC2</a:t>
            </a:r>
            <a:r>
              <a:rPr lang="ko-KR" altLang="en-US" dirty="0"/>
              <a:t>를 기반으로 이미지를 만들고 이를 시작 템플릿으로 만드는 과정입니다</a:t>
            </a:r>
            <a:r>
              <a:rPr lang="en-US" altLang="ko-KR" dirty="0"/>
              <a:t>. </a:t>
            </a:r>
            <a:r>
              <a:rPr lang="ko-KR" altLang="en-US" dirty="0"/>
              <a:t>네번째 시퀀스도 로드 밸런스 및 오토 스케일링 그룹이 없는 것을 확인한 뒤 </a:t>
            </a:r>
            <a:r>
              <a:rPr lang="en-US" altLang="ko-KR" dirty="0"/>
              <a:t>Ansible</a:t>
            </a:r>
            <a:r>
              <a:rPr lang="ko-KR" altLang="en-US" dirty="0"/>
              <a:t>을 사용해 대상 그룹</a:t>
            </a:r>
            <a:r>
              <a:rPr lang="en-US" altLang="ko-KR" dirty="0"/>
              <a:t>, </a:t>
            </a:r>
            <a:r>
              <a:rPr lang="ko-KR" altLang="en-US" dirty="0"/>
              <a:t>로드 밸런스</a:t>
            </a:r>
            <a:r>
              <a:rPr lang="en-US" altLang="ko-KR" dirty="0"/>
              <a:t>, </a:t>
            </a:r>
            <a:r>
              <a:rPr lang="ko-KR" altLang="en-US" dirty="0"/>
              <a:t>오토 스케일링 그룹을 구성한 모습입니다</a:t>
            </a:r>
            <a:r>
              <a:rPr lang="en-US" altLang="ko-KR" dirty="0"/>
              <a:t>. </a:t>
            </a:r>
            <a:r>
              <a:rPr lang="ko-KR" altLang="en-US" dirty="0"/>
              <a:t>다섯번째 시퀀스도 </a:t>
            </a:r>
            <a:r>
              <a:rPr lang="en-US" altLang="ko-KR" dirty="0"/>
              <a:t>S3</a:t>
            </a:r>
            <a:r>
              <a:rPr lang="ko-KR" altLang="en-US" dirty="0"/>
              <a:t>가 없는 것을 확인한 뒤 </a:t>
            </a:r>
            <a:r>
              <a:rPr lang="en-US" altLang="ko-KR" dirty="0"/>
              <a:t>Ansible</a:t>
            </a:r>
            <a:r>
              <a:rPr lang="ko-KR" altLang="en-US" dirty="0"/>
              <a:t>로 구성한 모습입니다</a:t>
            </a:r>
            <a:r>
              <a:rPr lang="en-US" altLang="ko-KR" dirty="0"/>
              <a:t>. </a:t>
            </a:r>
            <a:r>
              <a:rPr lang="ko-KR" altLang="en-US" dirty="0"/>
              <a:t>마지막 시퀀스인 </a:t>
            </a:r>
            <a:r>
              <a:rPr lang="en-US" altLang="ko-KR" dirty="0"/>
              <a:t>Router53 </a:t>
            </a:r>
            <a:r>
              <a:rPr lang="ko-KR" altLang="en-US" dirty="0"/>
              <a:t>또한 레코드가 없는 것을 확인할 수 있고 </a:t>
            </a:r>
            <a:r>
              <a:rPr lang="en-US" altLang="ko-KR" dirty="0"/>
              <a:t>Ansible</a:t>
            </a:r>
            <a:r>
              <a:rPr lang="ko-KR" altLang="en-US" dirty="0"/>
              <a:t>를 사용한 구축을 진행하면 레코드가 생성된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또한 생성된 레코드를 통해 도메인으로 </a:t>
            </a:r>
            <a:r>
              <a:rPr lang="en-US" altLang="ko-KR" dirty="0"/>
              <a:t>Jenkins </a:t>
            </a:r>
            <a:r>
              <a:rPr lang="ko-KR" altLang="en-US" dirty="0"/>
              <a:t>까지 접속되는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24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AWS</a:t>
            </a:r>
            <a:r>
              <a:rPr lang="ko-KR" altLang="en-US" dirty="0"/>
              <a:t>의 각 구성요소를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VPC </a:t>
            </a:r>
            <a:r>
              <a:rPr lang="ko-KR" altLang="en-US" dirty="0"/>
              <a:t>및 </a:t>
            </a:r>
            <a:r>
              <a:rPr lang="en-US" altLang="ko-KR" dirty="0"/>
              <a:t>Subnet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서울 </a:t>
            </a:r>
            <a:r>
              <a:rPr lang="ko-KR" altLang="en-US" dirty="0" err="1"/>
              <a:t>리전을</a:t>
            </a:r>
            <a:r>
              <a:rPr lang="ko-KR" altLang="en-US" dirty="0"/>
              <a:t> 사용했으며 </a:t>
            </a:r>
            <a:r>
              <a:rPr lang="en-US" altLang="ko-KR" dirty="0"/>
              <a:t>VPC</a:t>
            </a:r>
            <a:r>
              <a:rPr lang="ko-KR" altLang="en-US" dirty="0"/>
              <a:t>는 </a:t>
            </a:r>
            <a:r>
              <a:rPr lang="en-US" altLang="ko-KR" dirty="0"/>
              <a:t>10.2.0.0 </a:t>
            </a:r>
            <a:r>
              <a:rPr lang="ko-KR" altLang="en-US" dirty="0"/>
              <a:t>다시 </a:t>
            </a:r>
            <a:r>
              <a:rPr lang="en-US" altLang="ko-KR" dirty="0"/>
              <a:t>16</a:t>
            </a:r>
            <a:r>
              <a:rPr lang="ko-KR" altLang="en-US" dirty="0"/>
              <a:t>으로 설정했습니다</a:t>
            </a:r>
            <a:r>
              <a:rPr lang="en-US" altLang="ko-KR" dirty="0"/>
              <a:t>. Subnet</a:t>
            </a:r>
            <a:r>
              <a:rPr lang="ko-KR" altLang="en-US" dirty="0"/>
              <a:t>의 경우 아까 말씀드린 바와 같이 서로 다른 가용 영역에 각각 퍼블릭 </a:t>
            </a:r>
            <a:r>
              <a:rPr lang="ko-KR" altLang="en-US" dirty="0" err="1"/>
              <a:t>서브넷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서브넷을 구성하여 총 </a:t>
            </a:r>
            <a:r>
              <a:rPr lang="en-US" altLang="ko-KR" dirty="0"/>
              <a:t>4</a:t>
            </a:r>
            <a:r>
              <a:rPr lang="ko-KR" altLang="en-US" dirty="0"/>
              <a:t>개의 서브넷을 구성했습니다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40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VPC </a:t>
            </a:r>
            <a:r>
              <a:rPr lang="ko-KR" altLang="en-US" dirty="0"/>
              <a:t>및 </a:t>
            </a:r>
            <a:r>
              <a:rPr lang="ko-KR" altLang="en-US" dirty="0" err="1"/>
              <a:t>서브넷</a:t>
            </a:r>
            <a:r>
              <a:rPr lang="en-US" altLang="ko-KR" dirty="0"/>
              <a:t> </a:t>
            </a:r>
            <a:r>
              <a:rPr lang="ko-KR" altLang="en-US" dirty="0"/>
              <a:t>구축 자동화를 위한 </a:t>
            </a:r>
            <a:r>
              <a:rPr lang="en-US" altLang="ko-KR" dirty="0" err="1"/>
              <a:t>yml</a:t>
            </a:r>
            <a:r>
              <a:rPr lang="en-US" altLang="ko-KR" dirty="0"/>
              <a:t> </a:t>
            </a:r>
            <a:r>
              <a:rPr lang="ko-KR" altLang="en-US" dirty="0"/>
              <a:t>파일 그림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7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NAT </a:t>
            </a:r>
            <a:r>
              <a:rPr lang="ko-KR" altLang="en-US" dirty="0"/>
              <a:t>게이트웨이 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Elastic IP</a:t>
            </a:r>
            <a:r>
              <a:rPr lang="ko-KR" altLang="en-US" dirty="0"/>
              <a:t>를 생성한 다음 생성된 </a:t>
            </a:r>
            <a:r>
              <a:rPr lang="en-US" altLang="ko-KR" dirty="0"/>
              <a:t>Elastic IP</a:t>
            </a:r>
            <a:r>
              <a:rPr lang="ko-KR" altLang="en-US" dirty="0"/>
              <a:t>를 통해 </a:t>
            </a:r>
            <a:r>
              <a:rPr lang="en-US" altLang="ko-KR" dirty="0"/>
              <a:t>NAT</a:t>
            </a:r>
            <a:r>
              <a:rPr lang="ko-KR" altLang="en-US" dirty="0"/>
              <a:t>를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40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인터넷 게이트웨이 입니다</a:t>
            </a:r>
            <a:r>
              <a:rPr lang="en-US" altLang="ko-KR" dirty="0"/>
              <a:t>. </a:t>
            </a:r>
            <a:r>
              <a:rPr lang="ko-KR" altLang="en-US" dirty="0"/>
              <a:t>퍼블릭 서브넷이 외부와 직접적으로 연결하기 위해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524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라우팅 테이블 입니다</a:t>
            </a:r>
            <a:r>
              <a:rPr lang="en-US" altLang="ko-KR" dirty="0"/>
              <a:t>. </a:t>
            </a:r>
            <a:r>
              <a:rPr lang="ko-KR" altLang="en-US" dirty="0"/>
              <a:t>인터넷 게이트웨이와 퍼블릭 </a:t>
            </a:r>
            <a:r>
              <a:rPr lang="ko-KR" altLang="en-US" dirty="0" err="1"/>
              <a:t>서브넷</a:t>
            </a:r>
            <a:r>
              <a:rPr lang="ko-KR" altLang="en-US" dirty="0"/>
              <a:t> 두개가 연결된 라우팅 테이블과 </a:t>
            </a:r>
            <a:r>
              <a:rPr lang="en-US" altLang="ko-KR" dirty="0"/>
              <a:t>NAT</a:t>
            </a:r>
            <a:r>
              <a:rPr lang="ko-KR" altLang="en-US" dirty="0"/>
              <a:t>와 각각의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서브넷이 연결된 라우팅 테이블 </a:t>
            </a:r>
            <a:r>
              <a:rPr lang="en-US" altLang="ko-KR" dirty="0"/>
              <a:t>2</a:t>
            </a:r>
            <a:r>
              <a:rPr lang="ko-KR" altLang="en-US" dirty="0"/>
              <a:t>개로 총 </a:t>
            </a:r>
            <a:r>
              <a:rPr lang="en-US" altLang="ko-KR" dirty="0"/>
              <a:t>3</a:t>
            </a:r>
            <a:r>
              <a:rPr lang="ko-KR" altLang="en-US" dirty="0"/>
              <a:t>개의 라우팅 테이블을 구성했습니다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84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보안 그룹입니다</a:t>
            </a:r>
            <a:r>
              <a:rPr lang="en-US" altLang="ko-KR" dirty="0"/>
              <a:t>. SSH</a:t>
            </a:r>
            <a:r>
              <a:rPr lang="ko-KR" altLang="en-US" dirty="0"/>
              <a:t> 접속을 위한 </a:t>
            </a:r>
            <a:r>
              <a:rPr lang="en-US" altLang="ko-KR" dirty="0"/>
              <a:t>SSH </a:t>
            </a:r>
            <a:r>
              <a:rPr lang="ko-KR" altLang="en-US" dirty="0"/>
              <a:t>보안 그룹과 </a:t>
            </a:r>
            <a:r>
              <a:rPr lang="en-US" altLang="ko-KR" dirty="0"/>
              <a:t>HTTP </a:t>
            </a:r>
            <a:r>
              <a:rPr lang="ko-KR" altLang="en-US" dirty="0"/>
              <a:t>접속을 위한 </a:t>
            </a:r>
            <a:r>
              <a:rPr lang="en-US" altLang="ko-KR" dirty="0"/>
              <a:t>HTTP </a:t>
            </a:r>
            <a:r>
              <a:rPr lang="ko-KR" altLang="en-US" dirty="0"/>
              <a:t>보안 그룹으로 총 </a:t>
            </a:r>
            <a:r>
              <a:rPr lang="en-US" altLang="ko-KR" dirty="0"/>
              <a:t>2</a:t>
            </a:r>
            <a:r>
              <a:rPr lang="ko-KR" altLang="en-US" dirty="0"/>
              <a:t>개의 보안 그룹을 생성했습니다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584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IAM </a:t>
            </a:r>
            <a:r>
              <a:rPr lang="ko-KR" altLang="en-US" dirty="0"/>
              <a:t>서비스 입니다</a:t>
            </a:r>
            <a:r>
              <a:rPr lang="en-US" altLang="ko-KR" dirty="0"/>
              <a:t>. AWS</a:t>
            </a:r>
            <a:r>
              <a:rPr lang="ko-KR" altLang="en-US" dirty="0"/>
              <a:t>의 경우 서로 다른 기능끼리 연계하기 위해선 역할 및 정책이 필요하며 현재 저희 프로젝트의 경우 </a:t>
            </a:r>
            <a:r>
              <a:rPr lang="en-US" altLang="ko-KR" dirty="0"/>
              <a:t>Code Deploy</a:t>
            </a:r>
            <a:r>
              <a:rPr lang="ko-KR" altLang="en-US" dirty="0"/>
              <a:t>와 </a:t>
            </a:r>
            <a:r>
              <a:rPr lang="en-US" altLang="ko-KR" dirty="0"/>
              <a:t>S3 </a:t>
            </a:r>
            <a:r>
              <a:rPr lang="ko-KR" altLang="en-US" dirty="0"/>
              <a:t>및 </a:t>
            </a:r>
            <a:r>
              <a:rPr lang="en-US" altLang="ko-KR" dirty="0"/>
              <a:t>EC2 3</a:t>
            </a:r>
            <a:r>
              <a:rPr lang="ko-KR" altLang="en-US" dirty="0"/>
              <a:t>가지 기능을 사용해 자동화 배포를 진행함으로 이를 위한 </a:t>
            </a:r>
            <a:r>
              <a:rPr lang="en-US" altLang="ko-KR" dirty="0"/>
              <a:t>2</a:t>
            </a:r>
            <a:r>
              <a:rPr lang="ko-KR" altLang="en-US" dirty="0"/>
              <a:t>개의 정책을 구성했습니다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511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프라이빗으로</a:t>
            </a:r>
            <a:r>
              <a:rPr lang="ko-KR" altLang="en-US" dirty="0"/>
              <a:t> 구성된 </a:t>
            </a:r>
            <a:r>
              <a:rPr lang="en-US" altLang="ko-KR" dirty="0"/>
              <a:t>EC2</a:t>
            </a:r>
            <a:r>
              <a:rPr lang="ko-KR" altLang="en-US" dirty="0"/>
              <a:t>의 </a:t>
            </a:r>
            <a:r>
              <a:rPr lang="en-US" altLang="ko-KR" dirty="0"/>
              <a:t>SSH </a:t>
            </a:r>
            <a:r>
              <a:rPr lang="ko-KR" altLang="en-US" dirty="0"/>
              <a:t>접속을 위해 </a:t>
            </a:r>
            <a:r>
              <a:rPr lang="en-US" altLang="ko-KR" dirty="0"/>
              <a:t>Bastion EC2</a:t>
            </a:r>
            <a:r>
              <a:rPr lang="ko-KR" altLang="en-US" dirty="0"/>
              <a:t>를 구성했으며 배포 및 관리 자동화를 위한 </a:t>
            </a:r>
            <a:r>
              <a:rPr lang="en-US" altLang="ko-KR" dirty="0"/>
              <a:t>Jenkins EC2</a:t>
            </a:r>
            <a:r>
              <a:rPr lang="ko-KR" altLang="en-US" dirty="0"/>
              <a:t>를 구성했습니다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80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Target EC2</a:t>
            </a:r>
            <a:r>
              <a:rPr lang="ko-KR" altLang="en-US" dirty="0"/>
              <a:t>와</a:t>
            </a:r>
            <a:r>
              <a:rPr lang="en-US" altLang="ko-KR" dirty="0"/>
              <a:t> AMI </a:t>
            </a:r>
            <a:r>
              <a:rPr lang="ko-KR" altLang="en-US" dirty="0"/>
              <a:t>입니다</a:t>
            </a:r>
            <a:r>
              <a:rPr lang="en-US" altLang="ko-KR" dirty="0"/>
              <a:t>. Target EC2</a:t>
            </a:r>
            <a:r>
              <a:rPr lang="ko-KR" altLang="en-US" dirty="0"/>
              <a:t>는 이후 </a:t>
            </a:r>
            <a:r>
              <a:rPr lang="en-US" altLang="ko-KR" dirty="0"/>
              <a:t>Spring Pet Clinic WAS </a:t>
            </a:r>
            <a:r>
              <a:rPr lang="ko-KR" altLang="en-US" dirty="0"/>
              <a:t>배포에 사용할 이미지 생성을 위해 사용됩니다</a:t>
            </a:r>
            <a:r>
              <a:rPr lang="en-US" altLang="ko-KR" dirty="0"/>
              <a:t>. Spring Pet Clinic WAS </a:t>
            </a:r>
            <a:r>
              <a:rPr lang="ko-KR" altLang="en-US" dirty="0"/>
              <a:t>배포를 위해선 </a:t>
            </a:r>
            <a:r>
              <a:rPr lang="en-US" altLang="ko-KR" dirty="0"/>
              <a:t>Docker</a:t>
            </a:r>
            <a:r>
              <a:rPr lang="ko-KR" altLang="en-US" dirty="0"/>
              <a:t>와 </a:t>
            </a:r>
            <a:r>
              <a:rPr lang="en-US" altLang="ko-KR" dirty="0"/>
              <a:t>Code Deploy Agent</a:t>
            </a:r>
            <a:r>
              <a:rPr lang="ko-KR" altLang="en-US" dirty="0"/>
              <a:t>가 설치되어 있어야 하기 때문에 이를 </a:t>
            </a:r>
            <a:r>
              <a:rPr lang="en-US" altLang="ko-KR" dirty="0"/>
              <a:t>Target EC2</a:t>
            </a:r>
            <a:r>
              <a:rPr lang="ko-KR" altLang="en-US" dirty="0"/>
              <a:t>에 설치하고 이를 이미지화 하여 이후 </a:t>
            </a:r>
            <a:r>
              <a:rPr lang="en-US" altLang="ko-KR" dirty="0"/>
              <a:t>Spring Pet Clinic WAS </a:t>
            </a:r>
            <a:r>
              <a:rPr lang="ko-KR" altLang="en-US" dirty="0"/>
              <a:t>배포에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045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목차를 설명 드리겠습니다</a:t>
            </a:r>
            <a:r>
              <a:rPr lang="en-US" altLang="ko-KR" dirty="0"/>
              <a:t>. </a:t>
            </a:r>
            <a:r>
              <a:rPr lang="ko-KR" altLang="en-US" dirty="0"/>
              <a:t>먼저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팀 구성 및 역할</a:t>
            </a:r>
            <a:r>
              <a:rPr lang="en-US" altLang="ko-KR" dirty="0"/>
              <a:t>, </a:t>
            </a:r>
            <a:r>
              <a:rPr lang="ko-KR" altLang="en-US" dirty="0"/>
              <a:t>프로젝트 수행 절차 및 방법</a:t>
            </a:r>
            <a:r>
              <a:rPr lang="en-US" altLang="ko-KR" dirty="0"/>
              <a:t>, AWS </a:t>
            </a:r>
            <a:r>
              <a:rPr lang="ko-KR" altLang="en-US" dirty="0"/>
              <a:t>환경에서 </a:t>
            </a:r>
            <a:r>
              <a:rPr lang="en-US" altLang="ko-KR" dirty="0"/>
              <a:t>[Spring Pet </a:t>
            </a:r>
            <a:r>
              <a:rPr lang="en-US" altLang="ko-KR" dirty="0" err="1"/>
              <a:t>Clinec</a:t>
            </a:r>
            <a:r>
              <a:rPr lang="en-US" altLang="ko-KR" dirty="0"/>
              <a:t>] WAS </a:t>
            </a:r>
            <a:r>
              <a:rPr lang="ko-KR" altLang="en-US" dirty="0"/>
              <a:t>구축 및 배포 관리</a:t>
            </a:r>
            <a:r>
              <a:rPr lang="en-US" altLang="ko-KR" dirty="0"/>
              <a:t>, </a:t>
            </a:r>
            <a:r>
              <a:rPr lang="ko-KR" altLang="en-US" dirty="0" err="1"/>
              <a:t>쿠버네티스</a:t>
            </a:r>
            <a:r>
              <a:rPr lang="ko-KR" altLang="en-US" dirty="0"/>
              <a:t> </a:t>
            </a:r>
            <a:r>
              <a:rPr lang="ko-KR" altLang="en-US" dirty="0" err="1"/>
              <a:t>환경에거</a:t>
            </a:r>
            <a:r>
              <a:rPr lang="ko-KR" altLang="en-US" dirty="0"/>
              <a:t> </a:t>
            </a:r>
            <a:r>
              <a:rPr lang="en-US" altLang="ko-KR" dirty="0"/>
              <a:t>[Tourist in Tour] WAS </a:t>
            </a:r>
            <a:r>
              <a:rPr lang="ko-KR" altLang="en-US" dirty="0"/>
              <a:t>구축 및 배포 관리</a:t>
            </a:r>
            <a:r>
              <a:rPr lang="en-US" altLang="ko-KR" dirty="0"/>
              <a:t>, </a:t>
            </a:r>
            <a:r>
              <a:rPr lang="ko-KR" altLang="en-US" dirty="0"/>
              <a:t>평가 및 소감 순으로 진행됩니다</a:t>
            </a:r>
            <a:r>
              <a:rPr lang="en-US" altLang="ko-KR" dirty="0"/>
              <a:t>.</a:t>
            </a:r>
            <a:endParaRPr lang="ko-KR" altLang="en-US" sz="1200" b="1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81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시작 템플릿 입니다</a:t>
            </a:r>
            <a:r>
              <a:rPr lang="en-US" altLang="ko-KR" dirty="0"/>
              <a:t>. </a:t>
            </a:r>
            <a:r>
              <a:rPr lang="ko-KR" altLang="en-US" dirty="0"/>
              <a:t>이전에 만든 </a:t>
            </a:r>
            <a:r>
              <a:rPr lang="en-US" altLang="ko-KR" dirty="0"/>
              <a:t>Target EC2</a:t>
            </a:r>
            <a:r>
              <a:rPr lang="ko-KR" altLang="en-US" dirty="0"/>
              <a:t>의 이미지를 사용해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407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대상</a:t>
            </a:r>
            <a:r>
              <a:rPr lang="en-US" altLang="ko-KR" dirty="0"/>
              <a:t> </a:t>
            </a:r>
            <a:r>
              <a:rPr lang="ko-KR" altLang="en-US" dirty="0"/>
              <a:t>그룹 입니다</a:t>
            </a:r>
            <a:r>
              <a:rPr lang="en-US" altLang="ko-KR" dirty="0"/>
              <a:t>. Jenkins EC2</a:t>
            </a:r>
            <a:r>
              <a:rPr lang="ko-KR" altLang="en-US" dirty="0"/>
              <a:t>를 가리키는 대상 그룹과 오토 스케일링 그룹에서 돌아갈 </a:t>
            </a:r>
            <a:r>
              <a:rPr lang="en-US" altLang="ko-KR" dirty="0"/>
              <a:t>Target </a:t>
            </a:r>
            <a:r>
              <a:rPr lang="ko-KR" altLang="en-US" dirty="0"/>
              <a:t>대상</a:t>
            </a:r>
            <a:r>
              <a:rPr lang="en-US" altLang="ko-KR" dirty="0"/>
              <a:t> </a:t>
            </a:r>
            <a:r>
              <a:rPr lang="ko-KR" altLang="en-US" dirty="0"/>
              <a:t>그룹 총 </a:t>
            </a:r>
            <a:r>
              <a:rPr lang="en-US" altLang="ko-KR" dirty="0"/>
              <a:t>2</a:t>
            </a:r>
            <a:r>
              <a:rPr lang="ko-KR" altLang="en-US" dirty="0"/>
              <a:t>개의 대상 그룹을 생성했습니다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33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로드 밸런스 입니다</a:t>
            </a:r>
            <a:r>
              <a:rPr lang="en-US" altLang="ko-KR" dirty="0"/>
              <a:t>. </a:t>
            </a:r>
            <a:r>
              <a:rPr lang="ko-KR" altLang="en-US" dirty="0"/>
              <a:t>로드 밸런스는 오토 스케일링 그룹의 </a:t>
            </a:r>
            <a:r>
              <a:rPr lang="en-US" altLang="ko-KR" dirty="0"/>
              <a:t>Target </a:t>
            </a:r>
            <a:r>
              <a:rPr lang="ko-KR" altLang="en-US" dirty="0"/>
              <a:t>대상</a:t>
            </a:r>
            <a:r>
              <a:rPr lang="en-US" altLang="ko-KR" dirty="0"/>
              <a:t> </a:t>
            </a:r>
            <a:r>
              <a:rPr lang="ko-KR" altLang="en-US" dirty="0"/>
              <a:t>그룹에 오는 요청을 부하 분산 시키며 </a:t>
            </a:r>
            <a:r>
              <a:rPr lang="en-US" altLang="ko-KR" dirty="0"/>
              <a:t>Router 53</a:t>
            </a:r>
            <a:r>
              <a:rPr lang="ko-KR" altLang="en-US" dirty="0"/>
              <a:t>과 </a:t>
            </a:r>
            <a:r>
              <a:rPr lang="ko-KR" altLang="en-US" dirty="0" err="1"/>
              <a:t>연개하여</a:t>
            </a:r>
            <a:r>
              <a:rPr lang="ko-KR" altLang="en-US" dirty="0"/>
              <a:t> 들어오는 도메인 값에 따라 </a:t>
            </a:r>
            <a:r>
              <a:rPr lang="en-US" altLang="ko-KR" dirty="0"/>
              <a:t>Jenkins </a:t>
            </a:r>
            <a:r>
              <a:rPr lang="ko-KR" altLang="en-US" dirty="0"/>
              <a:t>및 </a:t>
            </a:r>
            <a:r>
              <a:rPr lang="en-US" altLang="ko-KR" dirty="0"/>
              <a:t>Target </a:t>
            </a:r>
            <a:r>
              <a:rPr lang="ko-KR" altLang="en-US" dirty="0"/>
              <a:t>대상</a:t>
            </a:r>
            <a:r>
              <a:rPr lang="en-US" altLang="ko-KR" dirty="0"/>
              <a:t> </a:t>
            </a:r>
            <a:r>
              <a:rPr lang="ko-KR" altLang="en-US" dirty="0"/>
              <a:t>그룹으로 보내는 역할을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107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오토 스케일링 그룹입니다</a:t>
            </a:r>
            <a:r>
              <a:rPr lang="en-US" altLang="ko-KR" dirty="0"/>
              <a:t>. </a:t>
            </a:r>
            <a:r>
              <a:rPr lang="ko-KR" altLang="en-US" dirty="0"/>
              <a:t>이전에 만든 시작 템플릿과 </a:t>
            </a:r>
            <a:r>
              <a:rPr lang="en-US" altLang="ko-KR" dirty="0"/>
              <a:t>Target </a:t>
            </a:r>
            <a:r>
              <a:rPr lang="ko-KR" altLang="en-US" dirty="0"/>
              <a:t>대상 그룹을 사용해 생성하며 </a:t>
            </a:r>
            <a:r>
              <a:rPr lang="en-US" altLang="ko-KR" dirty="0"/>
              <a:t>Spring Pet Clinic WAS</a:t>
            </a:r>
            <a:r>
              <a:rPr lang="ko-KR" altLang="en-US" dirty="0"/>
              <a:t>에 대한 자동 스케일 인</a:t>
            </a:r>
            <a:r>
              <a:rPr lang="en-US" altLang="ko-KR" dirty="0"/>
              <a:t>/</a:t>
            </a:r>
            <a:r>
              <a:rPr lang="ko-KR" altLang="en-US" dirty="0"/>
              <a:t>아웃을 가능하게 하고 </a:t>
            </a:r>
            <a:r>
              <a:rPr lang="en-US" altLang="ko-KR" dirty="0"/>
              <a:t>Code Deploy</a:t>
            </a:r>
            <a:r>
              <a:rPr lang="ko-KR" altLang="en-US" dirty="0"/>
              <a:t>를 통한 배포 자동화가 이루어지도록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21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Router 53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도메인을 통한 </a:t>
            </a:r>
            <a:r>
              <a:rPr lang="en-US" altLang="ko-KR" dirty="0"/>
              <a:t>Web </a:t>
            </a:r>
            <a:r>
              <a:rPr lang="ko-KR" altLang="en-US" dirty="0"/>
              <a:t>접속을 가능하게 만들어 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439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Router 53</a:t>
            </a:r>
            <a:r>
              <a:rPr lang="ko-KR" altLang="en-US" dirty="0"/>
              <a:t>을 통해 레코드를 구현하면 위 도메인을 통해 각각 </a:t>
            </a:r>
            <a:r>
              <a:rPr lang="en-US" altLang="ko-KR" dirty="0"/>
              <a:t>Jenkins </a:t>
            </a:r>
            <a:r>
              <a:rPr lang="ko-KR" altLang="en-US" dirty="0"/>
              <a:t>및 </a:t>
            </a:r>
            <a:r>
              <a:rPr lang="en-US" altLang="ko-KR" dirty="0"/>
              <a:t>Spring Pet clinic</a:t>
            </a:r>
            <a:r>
              <a:rPr lang="ko-KR" altLang="en-US" dirty="0"/>
              <a:t>에 접속할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664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S3 </a:t>
            </a:r>
            <a:r>
              <a:rPr lang="ko-KR" altLang="en-US" dirty="0"/>
              <a:t>입니다</a:t>
            </a:r>
            <a:r>
              <a:rPr lang="en-US" altLang="ko-KR" dirty="0"/>
              <a:t>. Code Deploy</a:t>
            </a:r>
            <a:r>
              <a:rPr lang="ko-KR" altLang="en-US" dirty="0"/>
              <a:t>를 통한 </a:t>
            </a:r>
            <a:r>
              <a:rPr lang="ko-KR" altLang="en-US" dirty="0" err="1"/>
              <a:t>배포시</a:t>
            </a:r>
            <a:r>
              <a:rPr lang="ko-KR" altLang="en-US" dirty="0"/>
              <a:t> 사용되는 </a:t>
            </a:r>
            <a:r>
              <a:rPr lang="en-US" altLang="ko-KR" dirty="0" err="1"/>
              <a:t>appspec.yml</a:t>
            </a:r>
            <a:r>
              <a:rPr lang="en-US" altLang="ko-KR" dirty="0"/>
              <a:t> </a:t>
            </a:r>
            <a:r>
              <a:rPr lang="ko-KR" altLang="en-US" dirty="0"/>
              <a:t>파일과 </a:t>
            </a:r>
            <a:r>
              <a:rPr lang="en-US" altLang="ko-KR" dirty="0"/>
              <a:t>script </a:t>
            </a:r>
            <a:r>
              <a:rPr lang="ko-KR" altLang="en-US" dirty="0"/>
              <a:t>파일을 저장하는데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8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Code Deploy </a:t>
            </a:r>
            <a:r>
              <a:rPr lang="ko-KR" altLang="en-US" dirty="0"/>
              <a:t>입니다</a:t>
            </a:r>
            <a:r>
              <a:rPr lang="en-US" altLang="ko-KR" dirty="0"/>
              <a:t>. Auto</a:t>
            </a:r>
            <a:r>
              <a:rPr lang="ko-KR" altLang="en-US" dirty="0"/>
              <a:t> </a:t>
            </a:r>
            <a:r>
              <a:rPr lang="en-US" altLang="ko-KR" dirty="0"/>
              <a:t>Scaling </a:t>
            </a:r>
            <a:r>
              <a:rPr lang="ko-KR" altLang="en-US" dirty="0"/>
              <a:t>그룹에 있는 </a:t>
            </a:r>
            <a:r>
              <a:rPr lang="en-US" altLang="ko-KR" dirty="0"/>
              <a:t>Target </a:t>
            </a:r>
            <a:r>
              <a:rPr lang="ko-KR" altLang="en-US" dirty="0"/>
              <a:t>그룹에 배포를 하기위해 사용되며 애플리케이션과 배포 그룹 을 구성하였습니다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914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Spring </a:t>
            </a:r>
            <a:r>
              <a:rPr lang="en-US" altLang="ko-KR" dirty="0" err="1"/>
              <a:t>Petclinic</a:t>
            </a:r>
            <a:r>
              <a:rPr lang="en-US" altLang="ko-KR" dirty="0"/>
              <a:t> WAS </a:t>
            </a:r>
            <a:r>
              <a:rPr lang="ko-KR" altLang="en-US" dirty="0"/>
              <a:t>구축 및 배포 자동화 입니다</a:t>
            </a:r>
            <a:r>
              <a:rPr lang="en-US" altLang="ko-KR" dirty="0"/>
              <a:t>. </a:t>
            </a:r>
            <a:r>
              <a:rPr lang="ko-KR" altLang="en-US" dirty="0"/>
              <a:t>왼쪽 그림은 </a:t>
            </a:r>
            <a:r>
              <a:rPr lang="en-US" altLang="ko-KR" dirty="0"/>
              <a:t>Jenkins</a:t>
            </a:r>
            <a:r>
              <a:rPr lang="ko-KR" altLang="en-US" dirty="0"/>
              <a:t>로 </a:t>
            </a:r>
            <a:r>
              <a:rPr lang="en-US" altLang="ko-KR" dirty="0"/>
              <a:t>Jenkins</a:t>
            </a:r>
            <a:r>
              <a:rPr lang="ko-KR" altLang="en-US" dirty="0"/>
              <a:t>를 통해 배포를 진행할 경우 왼쪽 그림과 같이 </a:t>
            </a:r>
            <a:r>
              <a:rPr lang="en-US" altLang="ko-KR" dirty="0"/>
              <a:t>Spring </a:t>
            </a:r>
            <a:r>
              <a:rPr lang="en-US" altLang="ko-KR" dirty="0" err="1"/>
              <a:t>Petclinic</a:t>
            </a:r>
            <a:r>
              <a:rPr lang="en-US" altLang="ko-KR" dirty="0"/>
              <a:t> WAS</a:t>
            </a:r>
            <a:r>
              <a:rPr lang="ko-KR" altLang="en-US" dirty="0"/>
              <a:t>가 배포되게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48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WebHook</a:t>
            </a:r>
            <a:r>
              <a:rPr lang="ko-KR" altLang="en-US" dirty="0"/>
              <a:t>을 통해 </a:t>
            </a:r>
            <a:r>
              <a:rPr lang="en-US" altLang="ko-KR" dirty="0" err="1"/>
              <a:t>Github</a:t>
            </a:r>
            <a:r>
              <a:rPr lang="ko-KR" altLang="en-US" dirty="0"/>
              <a:t>에 코드가 변경되어 </a:t>
            </a:r>
            <a:r>
              <a:rPr lang="en-US" altLang="ko-KR" dirty="0"/>
              <a:t>Commit</a:t>
            </a:r>
            <a:r>
              <a:rPr lang="ko-KR" altLang="en-US" dirty="0"/>
              <a:t>이 일어날 경우 자동으로 </a:t>
            </a:r>
            <a:r>
              <a:rPr lang="en-US" altLang="ko-KR" dirty="0"/>
              <a:t>Jenkins</a:t>
            </a:r>
            <a:r>
              <a:rPr lang="ko-KR" altLang="en-US" dirty="0"/>
              <a:t>의 배포 작업이 이루어지도록 구성했습니다</a:t>
            </a:r>
            <a:r>
              <a:rPr lang="en-US" altLang="ko-KR" dirty="0"/>
              <a:t>. </a:t>
            </a:r>
            <a:r>
              <a:rPr lang="ko-KR" altLang="en-US" dirty="0"/>
              <a:t>그림과 같이 기존의 </a:t>
            </a:r>
            <a:r>
              <a:rPr lang="en-US" altLang="ko-KR" dirty="0"/>
              <a:t>Welcome</a:t>
            </a:r>
            <a:r>
              <a:rPr lang="ko-KR" altLang="en-US" dirty="0"/>
              <a:t>이라는 문구를 </a:t>
            </a:r>
            <a:r>
              <a:rPr lang="en-US" altLang="ko-KR" dirty="0"/>
              <a:t>Welcome version2</a:t>
            </a:r>
            <a:r>
              <a:rPr lang="ko-KR" altLang="en-US" dirty="0"/>
              <a:t>로 수정할 경우 자동으로 배포 작업이 이루어지게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464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개요입니다</a:t>
            </a:r>
            <a:r>
              <a:rPr lang="en-US" altLang="ko-KR" dirty="0"/>
              <a:t>. </a:t>
            </a:r>
            <a:r>
              <a:rPr lang="ko-KR" altLang="en-US" dirty="0"/>
              <a:t>프로젝트의 목적은 </a:t>
            </a:r>
            <a:r>
              <a:rPr lang="en-US" altLang="ko-KR" dirty="0"/>
              <a:t>Jenkins</a:t>
            </a:r>
            <a:r>
              <a:rPr lang="ko-KR" altLang="en-US" dirty="0"/>
              <a:t>와 </a:t>
            </a:r>
            <a:r>
              <a:rPr lang="en-US" altLang="ko-KR" dirty="0" err="1"/>
              <a:t>Github</a:t>
            </a:r>
            <a:r>
              <a:rPr lang="ko-KR" altLang="en-US" dirty="0"/>
              <a:t> 등을 활용해 </a:t>
            </a:r>
            <a:r>
              <a:rPr lang="en-US" altLang="ko-KR" dirty="0"/>
              <a:t>WAS </a:t>
            </a:r>
            <a:r>
              <a:rPr lang="ko-KR" altLang="en-US" dirty="0"/>
              <a:t>배포 및 관리를 자동화 하는 것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프로젝트 내용으론 두 개의 파트로 구성되어 있으며 </a:t>
            </a:r>
            <a:r>
              <a:rPr lang="en-US" altLang="ko-KR" dirty="0"/>
              <a:t>Kubernetes </a:t>
            </a:r>
            <a:r>
              <a:rPr lang="ko-KR" altLang="en-US" dirty="0"/>
              <a:t>환경에서 </a:t>
            </a:r>
            <a:r>
              <a:rPr lang="en-US" altLang="ko-KR" dirty="0"/>
              <a:t>[Tourist in Tour] WAS </a:t>
            </a:r>
            <a:r>
              <a:rPr lang="ko-KR" altLang="en-US" dirty="0"/>
              <a:t>구축 및 배포와 </a:t>
            </a:r>
            <a:r>
              <a:rPr lang="en-US" altLang="ko-KR" dirty="0"/>
              <a:t>AWS </a:t>
            </a:r>
            <a:r>
              <a:rPr lang="ko-KR" altLang="en-US" dirty="0"/>
              <a:t>환경에서 </a:t>
            </a:r>
            <a:r>
              <a:rPr lang="en-US" altLang="ko-KR" dirty="0"/>
              <a:t>[Spring-</a:t>
            </a:r>
            <a:r>
              <a:rPr lang="en-US" altLang="ko-KR" dirty="0" err="1"/>
              <a:t>Petclinic</a:t>
            </a:r>
            <a:r>
              <a:rPr lang="en-US" altLang="ko-KR" dirty="0"/>
              <a:t>] WAS </a:t>
            </a:r>
            <a:r>
              <a:rPr lang="ko-KR" altLang="en-US" dirty="0"/>
              <a:t>구축 및 배포입니다</a:t>
            </a:r>
            <a:r>
              <a:rPr lang="en-US" altLang="ko-KR" dirty="0"/>
              <a:t>. </a:t>
            </a:r>
            <a:r>
              <a:rPr lang="ko-KR" altLang="en-US" dirty="0"/>
              <a:t>구성 장비로는 </a:t>
            </a:r>
            <a:r>
              <a:rPr lang="en-US" altLang="ko-KR" dirty="0"/>
              <a:t>AWS</a:t>
            </a:r>
            <a:r>
              <a:rPr lang="ko-KR" altLang="en-US" dirty="0"/>
              <a:t>의 경우 </a:t>
            </a:r>
            <a:r>
              <a:rPr lang="en-US" altLang="ko-KR" dirty="0"/>
              <a:t>AWS </a:t>
            </a:r>
            <a:r>
              <a:rPr lang="ko-KR" altLang="en-US" dirty="0"/>
              <a:t>클라우드와 </a:t>
            </a:r>
            <a:r>
              <a:rPr lang="en-US" altLang="ko-KR" dirty="0"/>
              <a:t>Ansible</a:t>
            </a:r>
            <a:r>
              <a:rPr lang="ko-KR" altLang="en-US" dirty="0"/>
              <a:t>을 사용하였고 </a:t>
            </a:r>
            <a:r>
              <a:rPr lang="en-US" altLang="ko-KR" dirty="0"/>
              <a:t>Kubernetes</a:t>
            </a:r>
            <a:r>
              <a:rPr lang="ko-KR" altLang="en-US" dirty="0"/>
              <a:t>의 경우 </a:t>
            </a:r>
            <a:r>
              <a:rPr lang="en-US" altLang="ko-KR" dirty="0"/>
              <a:t>Kubernetes, Metal LB, </a:t>
            </a:r>
            <a:r>
              <a:rPr lang="ko-KR" altLang="en-US" dirty="0" err="1"/>
              <a:t>그라파나</a:t>
            </a:r>
            <a:r>
              <a:rPr lang="en-US" altLang="ko-KR" dirty="0"/>
              <a:t>,</a:t>
            </a:r>
            <a:r>
              <a:rPr lang="ko-KR" altLang="en-US" dirty="0"/>
              <a:t> 프로메테우스를 사용하였고 공통적으로 </a:t>
            </a:r>
            <a:r>
              <a:rPr lang="en-US" altLang="ko-KR" dirty="0"/>
              <a:t>Jenkins </a:t>
            </a:r>
            <a:r>
              <a:rPr lang="en-US" altLang="ko-KR" dirty="0" err="1"/>
              <a:t>Github</a:t>
            </a:r>
            <a:r>
              <a:rPr lang="en-US" altLang="ko-KR" dirty="0"/>
              <a:t> Docker</a:t>
            </a:r>
            <a:r>
              <a:rPr lang="ko-KR" altLang="en-US" dirty="0"/>
              <a:t>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06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그림은 </a:t>
            </a:r>
            <a:r>
              <a:rPr lang="en-US" altLang="ko-KR" dirty="0" err="1"/>
              <a:t>Github</a:t>
            </a:r>
            <a:r>
              <a:rPr lang="ko-KR" altLang="en-US" dirty="0"/>
              <a:t>에 있는 </a:t>
            </a:r>
            <a:r>
              <a:rPr lang="en-US" altLang="ko-KR" dirty="0"/>
              <a:t>Jenkins </a:t>
            </a:r>
            <a:r>
              <a:rPr lang="ko-KR" altLang="en-US" dirty="0"/>
              <a:t>파일 입니다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Git Clone</a:t>
            </a:r>
            <a:r>
              <a:rPr lang="ko-KR" altLang="en-US" dirty="0"/>
              <a:t>을 통해 수정된 코드가 있는 저장소를 </a:t>
            </a:r>
            <a:r>
              <a:rPr lang="en-US" altLang="ko-KR" dirty="0" err="1"/>
              <a:t>github</a:t>
            </a:r>
            <a:r>
              <a:rPr lang="ko-KR" altLang="en-US" dirty="0"/>
              <a:t>에서 가져오고 </a:t>
            </a:r>
            <a:r>
              <a:rPr lang="en-US" altLang="ko-KR" dirty="0"/>
              <a:t>Maven</a:t>
            </a:r>
            <a:r>
              <a:rPr lang="ko-KR" altLang="en-US" dirty="0"/>
              <a:t>을 통해 빌드합니다</a:t>
            </a:r>
            <a:r>
              <a:rPr lang="en-US" altLang="ko-KR" dirty="0"/>
              <a:t>. </a:t>
            </a:r>
            <a:r>
              <a:rPr lang="ko-KR" altLang="en-US" dirty="0"/>
              <a:t>그리고 빌드를 통해 나온 </a:t>
            </a:r>
            <a:r>
              <a:rPr lang="en-US" altLang="ko-KR" dirty="0"/>
              <a:t>jar </a:t>
            </a:r>
            <a:r>
              <a:rPr lang="ko-KR" altLang="en-US" dirty="0"/>
              <a:t>파일을 </a:t>
            </a:r>
            <a:r>
              <a:rPr lang="en-US" altLang="ko-KR" dirty="0" err="1"/>
              <a:t>Github</a:t>
            </a:r>
            <a:r>
              <a:rPr lang="ko-KR" altLang="en-US" dirty="0"/>
              <a:t>에 있는 </a:t>
            </a:r>
            <a:r>
              <a:rPr lang="en-US" altLang="ko-KR" dirty="0" err="1"/>
              <a:t>Dockerfile</a:t>
            </a:r>
            <a:r>
              <a:rPr lang="ko-KR" altLang="en-US" dirty="0"/>
              <a:t>을 사용해 이미지로 빌드합니다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Docker</a:t>
            </a:r>
            <a:r>
              <a:rPr lang="ko-KR" altLang="en-US" dirty="0"/>
              <a:t>에 로그인하여 </a:t>
            </a:r>
            <a:r>
              <a:rPr lang="en-US" altLang="ko-KR" dirty="0"/>
              <a:t>Docker Hub</a:t>
            </a:r>
            <a:r>
              <a:rPr lang="ko-KR" altLang="en-US" dirty="0"/>
              <a:t>에 생성된 이미지를 업로드 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Code Deploy </a:t>
            </a:r>
            <a:r>
              <a:rPr lang="ko-KR" altLang="en-US" dirty="0"/>
              <a:t>동작을 위한 </a:t>
            </a:r>
            <a:r>
              <a:rPr lang="en-US" altLang="ko-KR" dirty="0" err="1"/>
              <a:t>appspec.yml</a:t>
            </a:r>
            <a:r>
              <a:rPr lang="ko-KR" altLang="en-US" dirty="0"/>
              <a:t>과 스크립트 파일을 압축하여 </a:t>
            </a:r>
            <a:r>
              <a:rPr lang="en-US" altLang="ko-KR" dirty="0"/>
              <a:t>S3 </a:t>
            </a:r>
            <a:r>
              <a:rPr lang="ko-KR" altLang="en-US" dirty="0"/>
              <a:t>업로드하며 마지막으로 </a:t>
            </a:r>
            <a:r>
              <a:rPr lang="en-US" altLang="ko-KR" dirty="0"/>
              <a:t>Code Deploy</a:t>
            </a:r>
            <a:r>
              <a:rPr lang="ko-KR" altLang="en-US" dirty="0"/>
              <a:t>의 배포를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536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</a:t>
            </a:r>
            <a:r>
              <a:rPr lang="en-US" altLang="ko-KR" dirty="0" err="1"/>
              <a:t>Github</a:t>
            </a:r>
            <a:r>
              <a:rPr lang="ko-KR" altLang="en-US" dirty="0"/>
              <a:t>의 </a:t>
            </a:r>
            <a:r>
              <a:rPr lang="en-US" altLang="ko-KR" dirty="0" err="1"/>
              <a:t>Dockerfile</a:t>
            </a:r>
            <a:r>
              <a:rPr lang="ko-KR" altLang="en-US" dirty="0"/>
              <a:t>입니다</a:t>
            </a:r>
            <a:r>
              <a:rPr lang="en-US" altLang="ko-KR" dirty="0"/>
              <a:t>. Maven</a:t>
            </a:r>
            <a:r>
              <a:rPr lang="ko-KR" altLang="en-US" dirty="0"/>
              <a:t>을 통해 </a:t>
            </a:r>
            <a:r>
              <a:rPr lang="ko-KR" altLang="en-US" dirty="0" err="1"/>
              <a:t>빌드된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 가져와 이를 실행하는 내용입니다</a:t>
            </a:r>
            <a:r>
              <a:rPr lang="en-US" altLang="ko-KR" dirty="0"/>
              <a:t>. </a:t>
            </a:r>
            <a:r>
              <a:rPr lang="ko-KR" altLang="en-US" dirty="0"/>
              <a:t>오른쪽 그림을 </a:t>
            </a:r>
            <a:r>
              <a:rPr lang="en-US" altLang="ko-KR" dirty="0" err="1"/>
              <a:t>Dockerfile</a:t>
            </a:r>
            <a:r>
              <a:rPr lang="ko-KR" altLang="en-US" dirty="0"/>
              <a:t>을 통해 </a:t>
            </a:r>
            <a:r>
              <a:rPr lang="ko-KR" altLang="en-US" dirty="0" err="1"/>
              <a:t>빌드된</a:t>
            </a:r>
            <a:r>
              <a:rPr lang="ko-KR" altLang="en-US" dirty="0"/>
              <a:t> 이미지가 </a:t>
            </a:r>
            <a:r>
              <a:rPr lang="en-US" altLang="ko-KR" dirty="0" err="1"/>
              <a:t>DockerHub</a:t>
            </a:r>
            <a:r>
              <a:rPr lang="ko-KR" altLang="en-US" dirty="0"/>
              <a:t>에 올라간 모습입니다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507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</a:t>
            </a:r>
            <a:r>
              <a:rPr lang="en-US" altLang="ko-KR" dirty="0"/>
              <a:t>Code Deploy</a:t>
            </a:r>
            <a:r>
              <a:rPr lang="ko-KR" altLang="en-US" dirty="0"/>
              <a:t>의 배포 그룹으로 마지막에 해당 배포 그룹에 배포를 생성하여 </a:t>
            </a:r>
            <a:r>
              <a:rPr lang="en-US" altLang="ko-KR" dirty="0"/>
              <a:t>Spring </a:t>
            </a:r>
            <a:r>
              <a:rPr lang="en-US" altLang="ko-KR" dirty="0" err="1"/>
              <a:t>PetClinic</a:t>
            </a:r>
            <a:r>
              <a:rPr lang="ko-KR" altLang="en-US" dirty="0"/>
              <a:t>을 </a:t>
            </a:r>
            <a:r>
              <a:rPr lang="ko-KR" altLang="en-US" dirty="0" err="1"/>
              <a:t>배포하개</a:t>
            </a:r>
            <a:r>
              <a:rPr lang="ko-KR" altLang="en-US" dirty="0"/>
              <a:t> 됩니다</a:t>
            </a:r>
            <a:r>
              <a:rPr lang="en-US" altLang="ko-KR" dirty="0"/>
              <a:t>. </a:t>
            </a:r>
            <a:r>
              <a:rPr lang="ko-KR" altLang="en-US" dirty="0"/>
              <a:t>오른쪽은 </a:t>
            </a:r>
            <a:r>
              <a:rPr lang="en-US" altLang="ko-KR" dirty="0" err="1"/>
              <a:t>appspec.yml</a:t>
            </a:r>
            <a:r>
              <a:rPr lang="ko-KR" altLang="en-US" dirty="0"/>
              <a:t>과 스크립트</a:t>
            </a:r>
            <a:r>
              <a:rPr lang="en-US" altLang="ko-KR" dirty="0"/>
              <a:t> </a:t>
            </a:r>
            <a:r>
              <a:rPr lang="ko-KR" altLang="en-US" dirty="0"/>
              <a:t>파일이 압축되어 </a:t>
            </a:r>
            <a:r>
              <a:rPr lang="en-US" altLang="ko-KR" dirty="0"/>
              <a:t>S3</a:t>
            </a:r>
            <a:r>
              <a:rPr lang="ko-KR" altLang="en-US" dirty="0"/>
              <a:t>에 올라간 모습입니다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401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</a:t>
            </a:r>
            <a:r>
              <a:rPr lang="en-US" altLang="ko-KR" dirty="0" err="1"/>
              <a:t>appspec.yml</a:t>
            </a:r>
            <a:r>
              <a:rPr lang="en-US" altLang="ko-KR" dirty="0"/>
              <a:t> </a:t>
            </a:r>
            <a:r>
              <a:rPr lang="ko-KR" altLang="en-US" dirty="0"/>
              <a:t>파일로 </a:t>
            </a:r>
            <a:r>
              <a:rPr lang="en-US" altLang="ko-KR" dirty="0"/>
              <a:t>Code Deploy</a:t>
            </a:r>
            <a:r>
              <a:rPr lang="ko-KR" altLang="en-US" dirty="0"/>
              <a:t>에서 </a:t>
            </a:r>
            <a:r>
              <a:rPr lang="en-US" altLang="ko-KR" dirty="0"/>
              <a:t>S3</a:t>
            </a:r>
            <a:r>
              <a:rPr lang="ko-KR" altLang="en-US" dirty="0"/>
              <a:t>에 있던 파일을 각 </a:t>
            </a:r>
            <a:r>
              <a:rPr lang="en-US" altLang="ko-KR" dirty="0"/>
              <a:t>EC2</a:t>
            </a:r>
            <a:r>
              <a:rPr lang="ko-KR" altLang="en-US" dirty="0"/>
              <a:t>에 배포하며 </a:t>
            </a:r>
            <a:r>
              <a:rPr lang="en-US" altLang="ko-KR" dirty="0" err="1"/>
              <a:t>appspec.yml</a:t>
            </a:r>
            <a:r>
              <a:rPr lang="en-US" altLang="ko-KR" dirty="0"/>
              <a:t> </a:t>
            </a:r>
            <a:r>
              <a:rPr lang="ko-KR" altLang="en-US" dirty="0"/>
              <a:t>파일을 기준으로 배포를 진행하게 됩니다</a:t>
            </a:r>
            <a:r>
              <a:rPr lang="en-US" altLang="ko-KR" dirty="0"/>
              <a:t>. </a:t>
            </a:r>
            <a:r>
              <a:rPr lang="ko-KR" altLang="en-US" dirty="0"/>
              <a:t>먼저 </a:t>
            </a:r>
            <a:r>
              <a:rPr lang="en-US" altLang="ko-KR" dirty="0"/>
              <a:t>Application Stop</a:t>
            </a:r>
            <a:r>
              <a:rPr lang="ko-KR" altLang="en-US" dirty="0"/>
              <a:t>이 실행되며 기존에 실행 중인 컨테이너를 죽이고 이미지를 삭제합니다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Application Start </a:t>
            </a:r>
            <a:r>
              <a:rPr lang="ko-KR" altLang="en-US" dirty="0"/>
              <a:t>부분이 실행되어 </a:t>
            </a:r>
            <a:r>
              <a:rPr lang="en-US" altLang="ko-KR" dirty="0" err="1"/>
              <a:t>DockerHub</a:t>
            </a:r>
            <a:r>
              <a:rPr lang="ko-KR" altLang="en-US" dirty="0"/>
              <a:t>에 올린 수정된 </a:t>
            </a:r>
            <a:r>
              <a:rPr lang="en-US" altLang="ko-KR" dirty="0"/>
              <a:t>Docker Image</a:t>
            </a:r>
            <a:r>
              <a:rPr lang="ko-KR" altLang="en-US" dirty="0"/>
              <a:t>를 다운 받아 컨테이너로 실행하게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255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Jenkins</a:t>
            </a:r>
            <a:r>
              <a:rPr lang="ko-KR" altLang="en-US" dirty="0"/>
              <a:t>와 </a:t>
            </a:r>
            <a:r>
              <a:rPr lang="en-US" altLang="ko-KR" dirty="0"/>
              <a:t>Code </a:t>
            </a:r>
            <a:r>
              <a:rPr lang="en-US" altLang="ko-KR" dirty="0" err="1"/>
              <a:t>DeDeploy</a:t>
            </a:r>
            <a:r>
              <a:rPr lang="ko-KR" altLang="en-US" dirty="0"/>
              <a:t>를 통한 배포 작업이 완료되면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6403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그림과 같이 수정된 코드가 적용 된 것을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664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빌드 과정 시연 영상 입니다</a:t>
            </a:r>
            <a:r>
              <a:rPr lang="en-US" altLang="ko-KR" dirty="0"/>
              <a:t>. </a:t>
            </a:r>
            <a:r>
              <a:rPr lang="ko-KR" altLang="en-US" dirty="0"/>
              <a:t>영상과 같이 </a:t>
            </a:r>
            <a:r>
              <a:rPr lang="ko-KR" altLang="en-US" dirty="0" err="1"/>
              <a:t>깃허브의</a:t>
            </a:r>
            <a:r>
              <a:rPr lang="ko-KR" altLang="en-US" dirty="0"/>
              <a:t> 코드를 수정하면 </a:t>
            </a:r>
            <a:r>
              <a:rPr lang="en-US" altLang="ko-KR" dirty="0"/>
              <a:t>Jenkins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배포 작업이 자동으로 이루어지게 되며 마지막으로 </a:t>
            </a:r>
            <a:r>
              <a:rPr lang="en-US" altLang="ko-KR" dirty="0"/>
              <a:t>Code Deploy</a:t>
            </a:r>
            <a:r>
              <a:rPr lang="ko-KR" altLang="en-US" dirty="0"/>
              <a:t>의 배포 작업을 통해 최종적으로 수정된 코드가 적용된 모습을 확인할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9050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오류 발생 부분 및 해결입니다</a:t>
            </a:r>
            <a:r>
              <a:rPr lang="en-US" altLang="ko-KR" dirty="0"/>
              <a:t>. AWS </a:t>
            </a:r>
            <a:r>
              <a:rPr lang="ko-KR" altLang="en-US" dirty="0"/>
              <a:t>환경에서 </a:t>
            </a:r>
            <a:r>
              <a:rPr lang="en-US" altLang="ko-KR" dirty="0"/>
              <a:t>Spring Pet Clinic WAS </a:t>
            </a:r>
            <a:r>
              <a:rPr lang="ko-KR" altLang="en-US" dirty="0"/>
              <a:t>구축 및 배포 관리를 진행하면서 다양한 문제가 있었으나 크게 </a:t>
            </a:r>
            <a:r>
              <a:rPr lang="en-US" altLang="ko-KR" dirty="0"/>
              <a:t>2</a:t>
            </a:r>
            <a:r>
              <a:rPr lang="ko-KR" altLang="en-US" dirty="0"/>
              <a:t>가지의 문제를 작성했습니다</a:t>
            </a:r>
            <a:r>
              <a:rPr lang="en-US" altLang="ko-KR" dirty="0"/>
              <a:t>. </a:t>
            </a:r>
            <a:r>
              <a:rPr lang="ko-KR" altLang="en-US" dirty="0"/>
              <a:t>첫번째 문제는 배포 그룹 문제입니다</a:t>
            </a:r>
            <a:r>
              <a:rPr lang="en-US" altLang="ko-KR" dirty="0"/>
              <a:t>. </a:t>
            </a:r>
            <a:r>
              <a:rPr lang="ko-KR" altLang="en-US" dirty="0"/>
              <a:t>처음 </a:t>
            </a:r>
            <a:r>
              <a:rPr lang="en-US" altLang="ko-KR" dirty="0"/>
              <a:t>Jenkins </a:t>
            </a:r>
            <a:r>
              <a:rPr lang="ko-KR" altLang="en-US" dirty="0"/>
              <a:t>파일을 작성 시 아래 그림과 같이 배포 그룹과 배포를 생성해 동작하도록 구성하였습니다</a:t>
            </a:r>
            <a:r>
              <a:rPr lang="en-US" altLang="ko-KR" dirty="0"/>
              <a:t>. </a:t>
            </a:r>
            <a:r>
              <a:rPr lang="ko-KR" altLang="en-US" dirty="0"/>
              <a:t>그리고 배포를 테스트해본 결과 첫번째 배포는 정상적으로 이루어졌으나 이후 두 번째 배포부터 변경사항이 적용되지 않는 것을 확인했습니다</a:t>
            </a:r>
            <a:r>
              <a:rPr lang="en-US" altLang="ko-KR" dirty="0"/>
              <a:t>. </a:t>
            </a:r>
            <a:r>
              <a:rPr lang="ko-KR" altLang="en-US" dirty="0"/>
              <a:t>또한 기존의 오토 스케일링 그룹의 </a:t>
            </a:r>
            <a:r>
              <a:rPr lang="en-US" altLang="ko-KR" dirty="0"/>
              <a:t>EC2</a:t>
            </a:r>
            <a:r>
              <a:rPr lang="ko-KR" altLang="en-US" dirty="0"/>
              <a:t>를 삭제하고 자동으로 </a:t>
            </a:r>
            <a:r>
              <a:rPr lang="en-US" altLang="ko-KR" dirty="0"/>
              <a:t>EC2</a:t>
            </a:r>
            <a:r>
              <a:rPr lang="ko-KR" altLang="en-US" dirty="0"/>
              <a:t>를 실행했을 때 </a:t>
            </a:r>
            <a:r>
              <a:rPr lang="en-US" altLang="ko-KR" dirty="0"/>
              <a:t>EC2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계속 죽는 것을 확인했습니다</a:t>
            </a:r>
            <a:r>
              <a:rPr lang="en-US" altLang="ko-KR" dirty="0"/>
              <a:t>. </a:t>
            </a:r>
            <a:r>
              <a:rPr lang="ko-KR" altLang="en-US" dirty="0"/>
              <a:t>이러한 두 가지 문제를 각각 조사해본 결과 배포 그룹 때문에 생기는 문제임을 확인 했습니다</a:t>
            </a:r>
            <a:r>
              <a:rPr lang="en-US" altLang="ko-KR" dirty="0"/>
              <a:t>. </a:t>
            </a:r>
            <a:r>
              <a:rPr lang="ko-KR" altLang="en-US" dirty="0"/>
              <a:t>첫번째 문제였던 변경사항이 적용되지 않는 문제의 경우 </a:t>
            </a:r>
            <a:r>
              <a:rPr lang="en-US" altLang="ko-KR" dirty="0" err="1"/>
              <a:t>appspec.yml</a:t>
            </a:r>
            <a:r>
              <a:rPr lang="ko-KR" altLang="en-US" dirty="0"/>
              <a:t>의 </a:t>
            </a:r>
            <a:r>
              <a:rPr lang="en-US" altLang="ko-KR" dirty="0"/>
              <a:t>Application Stop</a:t>
            </a:r>
            <a:r>
              <a:rPr lang="ko-KR" altLang="en-US" dirty="0"/>
              <a:t> 부분이 실행되지 않아서 생기는 문제였습니다</a:t>
            </a:r>
            <a:r>
              <a:rPr lang="en-US" altLang="ko-KR" dirty="0"/>
              <a:t>. Application Stop</a:t>
            </a:r>
            <a:r>
              <a:rPr lang="ko-KR" altLang="en-US" dirty="0"/>
              <a:t>의 경우 첫 배포엔 실행되지 않으며 두 번째 배포부터 실행되게 됩니다</a:t>
            </a:r>
            <a:r>
              <a:rPr lang="en-US" altLang="ko-KR" dirty="0"/>
              <a:t>. </a:t>
            </a:r>
            <a:r>
              <a:rPr lang="ko-KR" altLang="en-US" dirty="0"/>
              <a:t>이때 두번째 배포의 기준이 배포 그룹이기 때문에 기존의 배포 방식으론 매번 배포 그룹을 생성해서 배포를 진행함으로 무조건 첫번째 배포가 되어 </a:t>
            </a:r>
            <a:r>
              <a:rPr lang="en-US" altLang="ko-KR" dirty="0"/>
              <a:t>Application Stop</a:t>
            </a:r>
            <a:r>
              <a:rPr lang="ko-KR" altLang="en-US" dirty="0"/>
              <a:t> 부분이 실행되지 않아 기존의 변경 사항이 적용되지 않았습니다</a:t>
            </a:r>
            <a:r>
              <a:rPr lang="en-US" altLang="ko-KR" dirty="0"/>
              <a:t>. </a:t>
            </a:r>
            <a:r>
              <a:rPr lang="ko-KR" altLang="en-US" dirty="0"/>
              <a:t>두번째 문제의 경우 오토 스케일링 그룹에서 </a:t>
            </a:r>
            <a:r>
              <a:rPr lang="en-US" altLang="ko-KR" dirty="0"/>
              <a:t>EC2</a:t>
            </a:r>
            <a:r>
              <a:rPr lang="ko-KR" altLang="en-US" dirty="0"/>
              <a:t>를 생성할 경우 </a:t>
            </a:r>
            <a:r>
              <a:rPr lang="en-US" altLang="ko-KR" dirty="0"/>
              <a:t>Code Deploy</a:t>
            </a:r>
            <a:r>
              <a:rPr lang="ko-KR" altLang="en-US" dirty="0"/>
              <a:t>의 배포 그룹이 자동으로 배포를 진행하도록 되어 있습니다</a:t>
            </a:r>
            <a:r>
              <a:rPr lang="en-US" altLang="ko-KR" dirty="0"/>
              <a:t>. </a:t>
            </a:r>
            <a:r>
              <a:rPr lang="ko-KR" altLang="en-US" dirty="0"/>
              <a:t>배포를 위해 생성된 많은 배포 그룹이 하나의 </a:t>
            </a:r>
            <a:r>
              <a:rPr lang="en-US" altLang="ko-KR" dirty="0"/>
              <a:t>EC2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배포를 진행하게 되고 해당 </a:t>
            </a:r>
            <a:r>
              <a:rPr lang="en-US" altLang="ko-KR" dirty="0"/>
              <a:t>EC2</a:t>
            </a:r>
            <a:r>
              <a:rPr lang="ko-KR" altLang="en-US" dirty="0"/>
              <a:t>는 많은 양의 배포 작업을 실행하지 못해 </a:t>
            </a:r>
            <a:r>
              <a:rPr lang="ko-KR" altLang="en-US" dirty="0" err="1"/>
              <a:t>죽게되어</a:t>
            </a:r>
            <a:r>
              <a:rPr lang="ko-KR" altLang="en-US" dirty="0"/>
              <a:t> 생기는 현상이었습니다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93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문제를 해결하기 위해 기존의 </a:t>
            </a:r>
            <a:r>
              <a:rPr lang="en-US" altLang="ko-KR" dirty="0"/>
              <a:t>Jenkins </a:t>
            </a:r>
            <a:r>
              <a:rPr lang="ko-KR" altLang="en-US" dirty="0"/>
              <a:t>파일에서 배포 그룹 생성 부분을 제거하여 고정된 배포 그룹에 배포를 진행하도록 하는 것으로 해결하였습니다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91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Application Stop </a:t>
            </a:r>
            <a:r>
              <a:rPr lang="ko-KR" altLang="en-US" dirty="0"/>
              <a:t>문제입니다</a:t>
            </a:r>
            <a:r>
              <a:rPr lang="en-US" altLang="ko-KR" dirty="0"/>
              <a:t>. </a:t>
            </a:r>
            <a:r>
              <a:rPr lang="ko-KR" altLang="en-US" dirty="0"/>
              <a:t>기존의 </a:t>
            </a:r>
            <a:r>
              <a:rPr lang="en-US" altLang="ko-KR" dirty="0"/>
              <a:t>Application Stop</a:t>
            </a:r>
            <a:r>
              <a:rPr lang="ko-KR" altLang="en-US" dirty="0"/>
              <a:t> 부분의 스크립트를 잘못 작성하여 수정했는데 이후 배포 과정에서 이러한 변경사항이 적용되지 않는 것을 확인했습니다</a:t>
            </a:r>
            <a:r>
              <a:rPr lang="en-US" altLang="ko-KR" dirty="0"/>
              <a:t>. </a:t>
            </a:r>
            <a:r>
              <a:rPr lang="ko-KR" altLang="en-US" dirty="0"/>
              <a:t>이를 확인해본 결과 </a:t>
            </a:r>
            <a:r>
              <a:rPr lang="en-US" altLang="ko-KR" dirty="0"/>
              <a:t>Application Stop</a:t>
            </a:r>
            <a:r>
              <a:rPr lang="ko-KR" altLang="en-US" dirty="0"/>
              <a:t>은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Deploy</a:t>
            </a:r>
            <a:r>
              <a:rPr lang="ko-KR" altLang="en-US" dirty="0"/>
              <a:t>가 </a:t>
            </a:r>
            <a:r>
              <a:rPr lang="en-US" altLang="ko-KR" dirty="0"/>
              <a:t>S3</a:t>
            </a:r>
            <a:r>
              <a:rPr lang="ko-KR" altLang="en-US" dirty="0"/>
              <a:t>에 있는 파일을 배포하기 전에 실행되며 이때 기존에 성공했던 배포 파일 내의 </a:t>
            </a:r>
            <a:r>
              <a:rPr lang="en-US" altLang="ko-KR" dirty="0"/>
              <a:t>Application Stop</a:t>
            </a:r>
            <a:r>
              <a:rPr lang="ko-KR" altLang="en-US" dirty="0"/>
              <a:t>의 스크립트를 확인하여 실행한다는 것을 확인했습니다</a:t>
            </a:r>
            <a:r>
              <a:rPr lang="en-US" altLang="ko-KR" dirty="0"/>
              <a:t>. </a:t>
            </a:r>
            <a:r>
              <a:rPr lang="ko-KR" altLang="en-US" dirty="0"/>
              <a:t>이를 해결하기 위해 </a:t>
            </a:r>
            <a:r>
              <a:rPr lang="en-US" altLang="ko-KR" dirty="0"/>
              <a:t>Bastion EC2</a:t>
            </a:r>
            <a:r>
              <a:rPr lang="ko-KR" altLang="en-US" dirty="0"/>
              <a:t>를 사용해 </a:t>
            </a:r>
            <a:r>
              <a:rPr lang="en-US" altLang="ko-KR" dirty="0"/>
              <a:t>Target </a:t>
            </a:r>
            <a:r>
              <a:rPr lang="ko-KR" altLang="en-US" dirty="0"/>
              <a:t>대상 그룹에서 실행되는 </a:t>
            </a:r>
            <a:r>
              <a:rPr lang="en-US" altLang="ko-KR" dirty="0"/>
              <a:t>EC2</a:t>
            </a:r>
            <a:r>
              <a:rPr lang="ko-KR" altLang="en-US" dirty="0"/>
              <a:t>에 </a:t>
            </a:r>
            <a:r>
              <a:rPr lang="en-US" altLang="ko-KR" dirty="0"/>
              <a:t>SSH</a:t>
            </a:r>
            <a:r>
              <a:rPr lang="ko-KR" altLang="en-US" dirty="0"/>
              <a:t>로 접속하여 </a:t>
            </a:r>
            <a:r>
              <a:rPr lang="en-US" altLang="ko-KR" dirty="0"/>
              <a:t>Code Deploy agent</a:t>
            </a:r>
            <a:r>
              <a:rPr lang="ko-KR" altLang="en-US" dirty="0"/>
              <a:t>의 내부 파일 중 마지막으로 성공한 배포 파일의 스크립트 파일을 수정하는 것으로 해결하였습니다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27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팀 구성 및 역할 입니다</a:t>
            </a:r>
            <a:r>
              <a:rPr lang="en-US" altLang="ko-KR" dirty="0"/>
              <a:t>. </a:t>
            </a:r>
            <a:r>
              <a:rPr lang="ko-KR" altLang="en-US" dirty="0"/>
              <a:t>먼저 안성우 팀장은 프로젝트 관리와 서류 작업을 하셨고 프로메테우스</a:t>
            </a:r>
            <a:r>
              <a:rPr lang="en-US" altLang="ko-KR" dirty="0"/>
              <a:t>, </a:t>
            </a:r>
            <a:r>
              <a:rPr lang="ko-KR" altLang="en-US" dirty="0" err="1"/>
              <a:t>그라파나</a:t>
            </a:r>
            <a:r>
              <a:rPr lang="en-US" altLang="ko-KR" dirty="0"/>
              <a:t>, </a:t>
            </a:r>
            <a:r>
              <a:rPr lang="ko-KR" altLang="en-US" dirty="0"/>
              <a:t>메탈 </a:t>
            </a:r>
            <a:r>
              <a:rPr lang="ko-KR" altLang="en-US" dirty="0" err="1"/>
              <a:t>엘비를</a:t>
            </a:r>
            <a:r>
              <a:rPr lang="ko-KR" altLang="en-US" dirty="0"/>
              <a:t> 담당하였습니다</a:t>
            </a:r>
            <a:r>
              <a:rPr lang="en-US" altLang="ko-KR" dirty="0"/>
              <a:t>. </a:t>
            </a:r>
            <a:r>
              <a:rPr lang="ko-KR" altLang="en-US" dirty="0"/>
              <a:t>김성훈 팀원은 </a:t>
            </a:r>
            <a:r>
              <a:rPr lang="en-US" altLang="ko-KR" dirty="0"/>
              <a:t>WAS</a:t>
            </a:r>
            <a:r>
              <a:rPr lang="ko-KR" altLang="en-US" dirty="0"/>
              <a:t>와 </a:t>
            </a:r>
            <a:r>
              <a:rPr lang="en-US" altLang="ko-KR" dirty="0" err="1"/>
              <a:t>mysql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쿠버네티스</a:t>
            </a:r>
            <a:r>
              <a:rPr lang="ko-KR" altLang="en-US" dirty="0"/>
              <a:t> 클러스터 구성을 담당하셨습니다</a:t>
            </a:r>
            <a:r>
              <a:rPr lang="en-US" altLang="ko-KR" dirty="0"/>
              <a:t>. </a:t>
            </a:r>
            <a:r>
              <a:rPr lang="ko-KR" altLang="en-US" dirty="0"/>
              <a:t>그리고 본인은 </a:t>
            </a:r>
            <a:r>
              <a:rPr lang="en-US" altLang="ko-KR" dirty="0"/>
              <a:t>Ansible, Jenkins, AWS </a:t>
            </a:r>
            <a:r>
              <a:rPr lang="ko-KR" altLang="en-US" dirty="0" err="1"/>
              <a:t>클라우들를</a:t>
            </a:r>
            <a:r>
              <a:rPr lang="ko-KR" altLang="en-US" dirty="0"/>
              <a:t> 작업하였고 </a:t>
            </a:r>
            <a:r>
              <a:rPr lang="ko-KR" altLang="en-US" dirty="0" err="1"/>
              <a:t>신송헌</a:t>
            </a:r>
            <a:r>
              <a:rPr lang="ko-KR" altLang="en-US" dirty="0"/>
              <a:t> 팀원은 </a:t>
            </a:r>
            <a:r>
              <a:rPr lang="en-US" altLang="ko-KR" dirty="0"/>
              <a:t>L3 Switch</a:t>
            </a:r>
            <a:r>
              <a:rPr lang="ko-KR" altLang="en-US" dirty="0"/>
              <a:t>를 담당하였습니다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3222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109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수행 절차 및 수행 방법 입니다</a:t>
            </a:r>
            <a:r>
              <a:rPr lang="en-US" altLang="ko-KR" dirty="0"/>
              <a:t>. </a:t>
            </a:r>
            <a:r>
              <a:rPr lang="ko-KR" altLang="en-US" dirty="0"/>
              <a:t>먼저 기획 및 분석</a:t>
            </a:r>
            <a:r>
              <a:rPr lang="en-US" altLang="ko-KR" dirty="0"/>
              <a:t>, </a:t>
            </a:r>
            <a:r>
              <a:rPr lang="ko-KR" altLang="en-US" dirty="0"/>
              <a:t>계획 수립 및 데이터 수집</a:t>
            </a:r>
            <a:r>
              <a:rPr lang="en-US" altLang="ko-KR" dirty="0"/>
              <a:t>, AWS CLOUD </a:t>
            </a:r>
            <a:r>
              <a:rPr lang="ko-KR" altLang="en-US" dirty="0"/>
              <a:t>구축</a:t>
            </a:r>
            <a:r>
              <a:rPr lang="en-US" altLang="ko-KR" dirty="0"/>
              <a:t>, </a:t>
            </a:r>
            <a:r>
              <a:rPr lang="ko-KR" altLang="en-US" dirty="0" err="1"/>
              <a:t>쿠버네티스</a:t>
            </a:r>
            <a:r>
              <a:rPr lang="ko-KR" altLang="en-US" dirty="0"/>
              <a:t> 환경 구축</a:t>
            </a:r>
            <a:r>
              <a:rPr lang="en-US" altLang="ko-KR" dirty="0"/>
              <a:t>, </a:t>
            </a:r>
            <a:r>
              <a:rPr lang="ko-KR" altLang="en-US" dirty="0"/>
              <a:t>서비스 테스트 순으로 진행하였습니다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900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조 프로젝트 파트</a:t>
            </a:r>
            <a:r>
              <a:rPr lang="en-US" altLang="ko-KR" dirty="0"/>
              <a:t>1</a:t>
            </a:r>
            <a:r>
              <a:rPr lang="ko-KR" altLang="en-US" dirty="0"/>
              <a:t>의</a:t>
            </a:r>
            <a:r>
              <a:rPr lang="en-US" altLang="ko-KR" dirty="0"/>
              <a:t> AWS </a:t>
            </a:r>
            <a:r>
              <a:rPr lang="ko-KR" altLang="en-US" dirty="0"/>
              <a:t>환경에서 </a:t>
            </a:r>
            <a:r>
              <a:rPr lang="en-US" altLang="ko-KR" dirty="0"/>
              <a:t>[Spring Pet Clinic] WAS </a:t>
            </a:r>
            <a:r>
              <a:rPr lang="ko-KR" altLang="en-US" dirty="0"/>
              <a:t>구축 및 배포 관리 입니다</a:t>
            </a:r>
            <a:r>
              <a:rPr lang="en-US" altLang="ko-KR" dirty="0"/>
              <a:t>. </a:t>
            </a:r>
            <a:r>
              <a:rPr lang="ko-KR" altLang="en-US" dirty="0"/>
              <a:t>파트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ko-KR" altLang="en-US"/>
              <a:t>목표는 </a:t>
            </a:r>
            <a:r>
              <a:rPr lang="en-US" altLang="ko-KR"/>
              <a:t>Ansible</a:t>
            </a:r>
            <a:r>
              <a:rPr lang="ko-KR" altLang="en-US"/>
              <a:t> </a:t>
            </a:r>
            <a:r>
              <a:rPr lang="ko-KR" altLang="en-US" dirty="0"/>
              <a:t>사용한 </a:t>
            </a:r>
            <a:r>
              <a:rPr lang="en-US" altLang="ko-KR" dirty="0"/>
              <a:t>AWS </a:t>
            </a:r>
            <a:r>
              <a:rPr lang="ko-KR" altLang="en-US" dirty="0"/>
              <a:t>인프라 구축과 </a:t>
            </a:r>
            <a:r>
              <a:rPr lang="en-US" altLang="ko-KR" dirty="0"/>
              <a:t>[Spring Pet Clinic] WAS</a:t>
            </a:r>
            <a:r>
              <a:rPr lang="ko-KR" altLang="en-US" dirty="0"/>
              <a:t>의 관리 및 배포의 자동화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3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AWS </a:t>
            </a:r>
            <a:r>
              <a:rPr lang="ko-KR" altLang="en-US" dirty="0"/>
              <a:t>클라우드의 구성도입니다</a:t>
            </a:r>
            <a:r>
              <a:rPr lang="en-US" altLang="ko-KR" dirty="0"/>
              <a:t>. </a:t>
            </a:r>
            <a:r>
              <a:rPr lang="ko-KR" altLang="en-US" dirty="0"/>
              <a:t>로컬에서 </a:t>
            </a:r>
            <a:r>
              <a:rPr lang="en-US" altLang="ko-KR" dirty="0"/>
              <a:t>Ansible</a:t>
            </a:r>
            <a:r>
              <a:rPr lang="ko-KR" altLang="en-US" dirty="0"/>
              <a:t>을 설치해 </a:t>
            </a:r>
            <a:r>
              <a:rPr lang="en-US" altLang="ko-KR" dirty="0"/>
              <a:t>AWS </a:t>
            </a:r>
            <a:r>
              <a:rPr lang="ko-KR" altLang="en-US" dirty="0"/>
              <a:t>인프라를 구성했습니다</a:t>
            </a:r>
            <a:r>
              <a:rPr lang="en-US" altLang="ko-KR" dirty="0"/>
              <a:t>. VPC</a:t>
            </a:r>
            <a:r>
              <a:rPr lang="ko-KR" altLang="en-US" dirty="0"/>
              <a:t>와 서로 다른 가용영역에 각각 퍼블릭 서브넷과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서브넷을 구성했으며 퍼블릭 서브넷은 인터넷과의 직접적인 연결을 위해 인터넷 게이트웨이와 연결했고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서브넷은 </a:t>
            </a:r>
            <a:r>
              <a:rPr lang="en-US" altLang="ko-KR" dirty="0"/>
              <a:t>NAT </a:t>
            </a:r>
            <a:r>
              <a:rPr lang="ko-KR" altLang="en-US" dirty="0"/>
              <a:t>게이트웨이와 연결하여 직접적인 연결은 피하되 인터넷 사용이 가능한 환경을 구성했습니다</a:t>
            </a:r>
            <a:r>
              <a:rPr lang="en-US" altLang="ko-KR" dirty="0"/>
              <a:t>. </a:t>
            </a:r>
            <a:r>
              <a:rPr lang="ko-KR" altLang="en-US" dirty="0" err="1"/>
              <a:t>프라이빗</a:t>
            </a:r>
            <a:r>
              <a:rPr lang="ko-KR" altLang="en-US" dirty="0"/>
              <a:t> 서브넷의 </a:t>
            </a:r>
            <a:r>
              <a:rPr lang="en-US" altLang="ko-KR" dirty="0"/>
              <a:t>EC2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접속하기 위해 </a:t>
            </a:r>
            <a:r>
              <a:rPr lang="en-US" altLang="ko-KR" dirty="0"/>
              <a:t>SSH</a:t>
            </a:r>
            <a:r>
              <a:rPr lang="ko-KR" altLang="en-US" dirty="0"/>
              <a:t>가 가능한 </a:t>
            </a:r>
            <a:r>
              <a:rPr lang="en-US" altLang="ko-KR" dirty="0"/>
              <a:t>Bastion EC2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중간에 </a:t>
            </a:r>
            <a:r>
              <a:rPr lang="en-US" altLang="ko-KR" dirty="0"/>
              <a:t>Router53</a:t>
            </a:r>
            <a:r>
              <a:rPr lang="ko-KR" altLang="en-US" dirty="0"/>
              <a:t>과 </a:t>
            </a:r>
            <a:r>
              <a:rPr lang="en-US" altLang="ko-KR" dirty="0"/>
              <a:t>ALB</a:t>
            </a:r>
            <a:r>
              <a:rPr lang="ko-KR" altLang="en-US" dirty="0"/>
              <a:t>를 사용해 도메인 접속과 부하 분산이 가능하도록 구성했으며 </a:t>
            </a:r>
            <a:r>
              <a:rPr lang="ko-KR" altLang="en-US" dirty="0" err="1"/>
              <a:t>오토스케일링</a:t>
            </a:r>
            <a:r>
              <a:rPr lang="ko-KR" altLang="en-US" dirty="0"/>
              <a:t> 그룹으로 </a:t>
            </a:r>
            <a:r>
              <a:rPr lang="en-US" altLang="ko-KR" dirty="0"/>
              <a:t>Spring Pet Clinic WAS</a:t>
            </a:r>
            <a:r>
              <a:rPr lang="ko-KR" altLang="en-US" dirty="0"/>
              <a:t>를 구축하여 스케일 인</a:t>
            </a:r>
            <a:r>
              <a:rPr lang="en-US" altLang="ko-KR" dirty="0"/>
              <a:t>/</a:t>
            </a:r>
            <a:r>
              <a:rPr lang="ko-KR" altLang="en-US" dirty="0"/>
              <a:t>아웃이 자동으로 이루어지도록 구성했습니다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젠킨스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Code Deploy, S3</a:t>
            </a:r>
            <a:r>
              <a:rPr lang="ko-KR" altLang="en-US" dirty="0"/>
              <a:t>를 구성하여 </a:t>
            </a:r>
            <a:r>
              <a:rPr lang="en-US" altLang="ko-KR" dirty="0" err="1"/>
              <a:t>Github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Docker</a:t>
            </a:r>
            <a:r>
              <a:rPr lang="ko-KR" altLang="en-US" dirty="0"/>
              <a:t>와 </a:t>
            </a:r>
            <a:r>
              <a:rPr lang="ko-KR" altLang="en-US" dirty="0" err="1"/>
              <a:t>연개해</a:t>
            </a:r>
            <a:r>
              <a:rPr lang="ko-KR" altLang="en-US" dirty="0"/>
              <a:t> 자동화 배포 및 관리가 이루어 지도록 구성했습니다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5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구축 환경입니다</a:t>
            </a:r>
            <a:r>
              <a:rPr lang="en-US" altLang="ko-KR" dirty="0"/>
              <a:t>. Rocky9</a:t>
            </a:r>
            <a:r>
              <a:rPr lang="ko-KR" altLang="en-US" dirty="0"/>
              <a:t>에 </a:t>
            </a:r>
            <a:r>
              <a:rPr lang="en-US" altLang="ko-KR" dirty="0"/>
              <a:t>Ansible</a:t>
            </a:r>
            <a:r>
              <a:rPr lang="ko-KR" altLang="en-US" dirty="0"/>
              <a:t>을 설치했으며 </a:t>
            </a:r>
            <a:r>
              <a:rPr lang="en-US" altLang="ko-KR" dirty="0"/>
              <a:t>AWS </a:t>
            </a:r>
            <a:r>
              <a:rPr lang="ko-KR" altLang="en-US" dirty="0"/>
              <a:t>인프라 구성을 위한 모듈 사용에 파이썬 패키지인 </a:t>
            </a:r>
            <a:r>
              <a:rPr lang="en-US" altLang="ko-KR" dirty="0"/>
              <a:t>boto</a:t>
            </a:r>
            <a:r>
              <a:rPr lang="ko-KR" altLang="en-US" dirty="0"/>
              <a:t>가 필요하여 추가적으로 설치했습니다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32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Ansible </a:t>
            </a:r>
            <a:r>
              <a:rPr lang="ko-KR" altLang="en-US" dirty="0"/>
              <a:t>입니다</a:t>
            </a:r>
            <a:r>
              <a:rPr lang="en-US" altLang="ko-KR" dirty="0"/>
              <a:t>. Ansible</a:t>
            </a:r>
            <a:r>
              <a:rPr lang="ko-KR" altLang="en-US" dirty="0"/>
              <a:t> 롤을 사용했으며 총 </a:t>
            </a:r>
            <a:r>
              <a:rPr lang="en-US" altLang="ko-KR" dirty="0"/>
              <a:t>6</a:t>
            </a:r>
            <a:r>
              <a:rPr lang="ko-KR" altLang="en-US" dirty="0"/>
              <a:t>번의 시퀀스를 통해 </a:t>
            </a:r>
            <a:r>
              <a:rPr lang="en-US" altLang="ko-KR" dirty="0"/>
              <a:t>AWS </a:t>
            </a:r>
            <a:r>
              <a:rPr lang="ko-KR" altLang="en-US" dirty="0"/>
              <a:t>인프라를 구축합니다</a:t>
            </a:r>
            <a:r>
              <a:rPr lang="en-US" altLang="ko-KR" dirty="0"/>
              <a:t>. </a:t>
            </a:r>
            <a:r>
              <a:rPr lang="ko-KR" altLang="en-US" dirty="0"/>
              <a:t>첫번째로 네트워크를 구성하고 두번째로 </a:t>
            </a:r>
            <a:r>
              <a:rPr lang="en-US" altLang="ko-KR" dirty="0"/>
              <a:t>EC2</a:t>
            </a:r>
            <a:r>
              <a:rPr lang="ko-KR" altLang="en-US" dirty="0"/>
              <a:t>를 구성하며 세번째로 이미지 및 시작 템플릿을 네번째로 로드 밸런스 및 오토 스케일링 그룹을 나머지 다섯번째 </a:t>
            </a:r>
            <a:r>
              <a:rPr lang="ko-KR" altLang="en-US" dirty="0" err="1"/>
              <a:t>여섯번째는</a:t>
            </a:r>
            <a:r>
              <a:rPr lang="ko-KR" altLang="en-US" dirty="0"/>
              <a:t> 각각 </a:t>
            </a:r>
            <a:r>
              <a:rPr lang="en-US" altLang="ko-KR" dirty="0"/>
              <a:t>S3</a:t>
            </a:r>
            <a:r>
              <a:rPr lang="ko-KR" altLang="en-US" dirty="0"/>
              <a:t>와 </a:t>
            </a:r>
            <a:r>
              <a:rPr lang="en-US" altLang="ko-KR" dirty="0"/>
              <a:t>Router 53</a:t>
            </a:r>
            <a:r>
              <a:rPr lang="ko-KR" altLang="en-US" dirty="0"/>
              <a:t>을 구성합니다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A9E9E1-64DA-430F-BFDF-6F70F26F20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05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0" y="229870"/>
            <a:ext cx="12192635" cy="31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7635875" y="6602095"/>
            <a:ext cx="346456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>
              <a:buFontTx/>
              <a:buNone/>
            </a:pP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2024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년도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프로젝트평가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훈련기관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세방고딕 Bold" charset="0"/>
              </a:rPr>
              <a:t>신청안내</a:t>
            </a:r>
            <a:r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Bold" charset="0"/>
                <a:ea typeface="맑은 고딕" charset="0"/>
              </a:rPr>
              <a:t> </a:t>
            </a:r>
          </a:p>
        </p:txBody>
      </p:sp>
      <p:sp>
        <p:nvSpPr>
          <p:cNvPr id="5" name="Rect 0"/>
          <p:cNvSpPr txBox="1">
            <a:spLocks/>
          </p:cNvSpPr>
          <p:nvPr/>
        </p:nvSpPr>
        <p:spPr>
          <a:xfrm>
            <a:off x="9004935" y="6593840"/>
            <a:ext cx="2755900" cy="15430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r" defTabSz="914400" rtl="0" eaLnBrk="1" latinLnBrk="1" hangingPunct="1">
              <a:buFontTx/>
              <a:buNone/>
            </a:pPr>
            <a:fld id="{B9320F77-B9A0-41C5-862A-B4B631284C64}" type="slidenum">
              <a:rPr sz="10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latin typeface="세방고딕 Regular" charset="0"/>
                <a:ea typeface="세방고딕 Regular" charset="0"/>
              </a:rPr>
              <a:t>‹#›</a:t>
            </a:fld>
            <a:endParaRPr sz="100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>
                  <a:lumMod val="65000"/>
                </a:schemeClr>
              </a:solidFill>
              <a:latin typeface="세방고딕 Regular" charset="0"/>
              <a:ea typeface="세방고딕 Regular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4" r:id="rId1"/>
    <p:sldLayoutId id="2147483955" r:id="rId2"/>
    <p:sldLayoutId id="2147483956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스타일을 편집하려면 클릭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두 번째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세 번째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네 번째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 번째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2024-11-20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5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7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3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9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2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4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0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3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10" Type="http://schemas.openxmlformats.org/officeDocument/2006/relationships/hyperlink" Target="http://project2.jinlabs.net/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://project2asg.jinlabs.ne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5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7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31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0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3.png"/><Relationship Id="rId11" Type="http://schemas.openxmlformats.org/officeDocument/2006/relationships/image" Target="../media/image1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5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1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8.PNG"/><Relationship Id="rId5" Type="http://schemas.openxmlformats.org/officeDocument/2006/relationships/image" Target="../media/image62.png"/><Relationship Id="rId10" Type="http://schemas.openxmlformats.org/officeDocument/2006/relationships/image" Target="../media/image122.PNG"/><Relationship Id="rId4" Type="http://schemas.openxmlformats.org/officeDocument/2006/relationships/image" Target="../media/image5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6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0" Type="http://schemas.openxmlformats.org/officeDocument/2006/relationships/image" Target="../media/image131.png"/><Relationship Id="rId4" Type="http://schemas.openxmlformats.org/officeDocument/2006/relationships/image" Target="../media/image127.png"/><Relationship Id="rId9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9.png"/><Relationship Id="rId11" Type="http://schemas.openxmlformats.org/officeDocument/2006/relationships/image" Target="../media/image136.png"/><Relationship Id="rId5" Type="http://schemas.openxmlformats.org/officeDocument/2006/relationships/image" Target="../media/image128.png"/><Relationship Id="rId10" Type="http://schemas.openxmlformats.org/officeDocument/2006/relationships/image" Target="../media/image135.png"/><Relationship Id="rId4" Type="http://schemas.openxmlformats.org/officeDocument/2006/relationships/image" Target="../media/image127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6.png"/><Relationship Id="rId1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1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6.png"/><Relationship Id="rId7" Type="http://schemas.openxmlformats.org/officeDocument/2006/relationships/image" Target="../media/image1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svg"/><Relationship Id="rId11" Type="http://schemas.openxmlformats.org/officeDocument/2006/relationships/image" Target="../media/image56.png"/><Relationship Id="rId5" Type="http://schemas.openxmlformats.org/officeDocument/2006/relationships/image" Target="../media/image54.png"/><Relationship Id="rId10" Type="http://schemas.openxmlformats.org/officeDocument/2006/relationships/image" Target="../media/image7.svg"/><Relationship Id="rId4" Type="http://schemas.openxmlformats.org/officeDocument/2006/relationships/image" Target="../media/image53.svg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5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8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6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7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11" Type="http://schemas.openxmlformats.org/officeDocument/2006/relationships/image" Target="../media/image176.PNG"/><Relationship Id="rId5" Type="http://schemas.openxmlformats.org/officeDocument/2006/relationships/image" Target="../media/image31.png"/><Relationship Id="rId10" Type="http://schemas.openxmlformats.org/officeDocument/2006/relationships/image" Target="../media/image175.PNG"/><Relationship Id="rId4" Type="http://schemas.openxmlformats.org/officeDocument/2006/relationships/image" Target="../media/image173.svg"/><Relationship Id="rId9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7.png"/><Relationship Id="rId7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11" Type="http://schemas.openxmlformats.org/officeDocument/2006/relationships/image" Target="../media/image179.PNG"/><Relationship Id="rId5" Type="http://schemas.openxmlformats.org/officeDocument/2006/relationships/image" Target="../media/image129.png"/><Relationship Id="rId10" Type="http://schemas.openxmlformats.org/officeDocument/2006/relationships/image" Target="../media/image178.PNG"/><Relationship Id="rId4" Type="http://schemas.openxmlformats.org/officeDocument/2006/relationships/image" Target="../media/image128.png"/><Relationship Id="rId9" Type="http://schemas.openxmlformats.org/officeDocument/2006/relationships/image" Target="../media/image17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7.png"/><Relationship Id="rId7" Type="http://schemas.openxmlformats.org/officeDocument/2006/relationships/image" Target="../media/image6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129.png"/><Relationship Id="rId10" Type="http://schemas.openxmlformats.org/officeDocument/2006/relationships/image" Target="../media/image181.png"/><Relationship Id="rId4" Type="http://schemas.openxmlformats.org/officeDocument/2006/relationships/image" Target="../media/image128.png"/><Relationship Id="rId9" Type="http://schemas.openxmlformats.org/officeDocument/2006/relationships/image" Target="../media/image1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1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7985" r="48349"/>
          <a:stretch/>
        </p:blipFill>
        <p:spPr>
          <a:xfrm>
            <a:off x="10333355" y="-635"/>
            <a:ext cx="1858645" cy="217043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3395980" y="1370330"/>
            <a:ext cx="8531860" cy="1784350"/>
            <a:chOff x="3395980" y="1370330"/>
            <a:chExt cx="8531860" cy="178435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3395980" y="1370330"/>
              <a:ext cx="551116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부산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IT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3395980" y="1923415"/>
              <a:ext cx="8531860" cy="1231265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코드자동화 및 배포관리 프로젝트 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endPara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1165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920" y="6027420"/>
            <a:ext cx="2679700" cy="375920"/>
            <a:chOff x="8757920" y="6027420"/>
            <a:chExt cx="2679700" cy="375920"/>
          </a:xfrm>
        </p:grpSpPr>
        <p:pic>
          <p:nvPicPr>
            <p:cNvPr id="7" name="_x278651016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790" y="6027420"/>
              <a:ext cx="1180465" cy="37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7920" y="6027420"/>
              <a:ext cx="1190625" cy="35369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60020" y="3915410"/>
            <a:ext cx="7470140" cy="3683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21662" t="1" b="17379"/>
          <a:stretch/>
        </p:blipFill>
        <p:spPr>
          <a:xfrm>
            <a:off x="0" y="1229360"/>
            <a:ext cx="6616065" cy="56413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240" y="2177415"/>
            <a:ext cx="1047115" cy="1047750"/>
            <a:chOff x="396240" y="2177415"/>
            <a:chExt cx="1047115" cy="1047750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396240" y="2177415"/>
              <a:ext cx="1047115" cy="1047750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720725" y="2501900"/>
              <a:ext cx="397510" cy="397510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28820" y="5509260"/>
            <a:ext cx="335915" cy="335915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0115" y="5818505"/>
            <a:ext cx="321310" cy="32131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510" y="3968750"/>
            <a:ext cx="5250180" cy="1554480"/>
            <a:chOff x="6747510" y="3968750"/>
            <a:chExt cx="5250180" cy="1554480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flipV="1">
              <a:off x="6747510" y="3968750"/>
              <a:ext cx="2200275" cy="61785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8950" y="4610100"/>
              <a:ext cx="5158740" cy="401955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안성우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김성훈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최규현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신송헌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24980" y="5121275"/>
              <a:ext cx="5158740" cy="401955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멘토</a:t>
              </a:r>
              <a:r>
                <a:rPr lang="en-US" altLang="ko-KR" sz="2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</a:t>
              </a: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성진현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1F4560F-667A-48B8-94B3-3E4CF2196C1C}"/>
              </a:ext>
            </a:extLst>
          </p:cNvPr>
          <p:cNvSpPr txBox="1"/>
          <p:nvPr/>
        </p:nvSpPr>
        <p:spPr>
          <a:xfrm>
            <a:off x="4382135" y="2678430"/>
            <a:ext cx="6880860" cy="321945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2024 AWS 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구축과 보안솔루션을 이용한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IDC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엔지니어 양성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BFEA5-2F53-408A-A687-3477C071C4A6}"/>
              </a:ext>
            </a:extLst>
          </p:cNvPr>
          <p:cNvSpPr txBox="1"/>
          <p:nvPr/>
        </p:nvSpPr>
        <p:spPr>
          <a:xfrm>
            <a:off x="7063740" y="4173220"/>
            <a:ext cx="22002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Project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ko-KR" altLang="en-US" b="1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8890" y="-4127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15620" y="1376680"/>
            <a:ext cx="10527030" cy="370205"/>
            <a:chOff x="515620" y="1376680"/>
            <a:chExt cx="10527030" cy="37020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16915" y="1376680"/>
              <a:ext cx="103251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1. Ansible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15620" y="1517015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5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6" name="Group 5"/>
          <p:cNvGrpSpPr>
            <a:grpSpLocks/>
          </p:cNvGrpSpPr>
          <p:nvPr/>
        </p:nvGrpSpPr>
        <p:grpSpPr>
          <a:xfrm>
            <a:off x="580390" y="2096770"/>
            <a:ext cx="3134360" cy="1260475"/>
            <a:chOff x="580390" y="2096770"/>
            <a:chExt cx="3134360" cy="126047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580390" y="2096770"/>
              <a:ext cx="3134360" cy="86296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758825" y="2141220"/>
              <a:ext cx="2863215" cy="12160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Ansible을 이용한 AWS 인프라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 구축 자동화 시연 영상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Rect 0"/>
          <p:cNvSpPr txBox="1">
            <a:spLocks/>
          </p:cNvSpPr>
          <p:nvPr/>
        </p:nvSpPr>
        <p:spPr>
          <a:xfrm>
            <a:off x="616585" y="3275330"/>
            <a:ext cx="1980565" cy="2803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VPC 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IGW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NAT Gateway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Subnet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Routing table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ALB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</a:t>
            </a:r>
            <a:r>
              <a:rPr sz="1400" b="1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대상그룹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endParaRPr lang="ko-KR" altLang="en-US" sz="14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 txBox="1">
            <a:spLocks/>
          </p:cNvSpPr>
          <p:nvPr/>
        </p:nvSpPr>
        <p:spPr>
          <a:xfrm>
            <a:off x="2549525" y="3275330"/>
            <a:ext cx="2501900" cy="2803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EC2 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</a:t>
            </a:r>
            <a:r>
              <a:rPr sz="1400" b="1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시작</a:t>
            </a: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b="1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템플릿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</a:t>
            </a:r>
            <a:r>
              <a:rPr sz="1400" b="1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보안그룹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Auto-Scaling group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Route 53 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S3</a:t>
            </a: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endParaRPr lang="ko-KR" altLang="en-US" sz="1400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endParaRPr lang="ko-KR" altLang="en-US" sz="14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2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2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2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2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3" name="20241118_AWS_영상편집_수정본_1">
            <a:hlinkClick r:id="" action="ppaction://media"/>
            <a:extLst>
              <a:ext uri="{FF2B5EF4-FFF2-40B4-BE49-F238E27FC236}">
                <a16:creationId xmlns:a16="http://schemas.microsoft.com/office/drawing/2014/main" id="{8EE3D1C0-F87A-4548-9E61-47C752EC01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19936" y="1237802"/>
            <a:ext cx="6180439" cy="5188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8890" y="-4127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15620" y="1376680"/>
            <a:ext cx="10527030" cy="370205"/>
            <a:chOff x="515620" y="1376680"/>
            <a:chExt cx="10527030" cy="37020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16915" y="1376680"/>
              <a:ext cx="103251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2. </a:t>
              </a:r>
              <a:r>
                <a:rPr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VPC 서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브넷</a:t>
              </a:r>
              <a:r>
                <a:rPr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생성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15620" y="1517015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6" name="Rect 0"/>
          <p:cNvSpPr txBox="1">
            <a:spLocks/>
          </p:cNvSpPr>
          <p:nvPr/>
        </p:nvSpPr>
        <p:spPr>
          <a:xfrm>
            <a:off x="605790" y="2853055"/>
            <a:ext cx="5670550" cy="17697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 b="1" dirty="0">
                <a:solidFill>
                  <a:srgbClr val="000000"/>
                </a:solidFill>
                <a:latin typeface="함초롬바탕" charset="0"/>
                <a:ea typeface="맑은 고딕" charset="0"/>
              </a:rPr>
              <a:t>   </a:t>
            </a:r>
            <a:r>
              <a:rPr sz="14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서브넷</a:t>
            </a:r>
            <a:r>
              <a:rPr sz="14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구성</a:t>
            </a:r>
            <a:r>
              <a:rPr sz="1400" b="1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just" latinLnBrk="1">
              <a:buFont typeface="맑은 고딕"/>
              <a:buChar char="-"/>
            </a:pP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AZ : ap-northeast-2a와 ap-northeast-2c로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just" latinLnBrk="1">
              <a:buFont typeface="맑은 고딕"/>
              <a:buChar char="-"/>
            </a:pP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Public Subnet 2개, Private Subnet 2개로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구성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just" latinLnBrk="1">
              <a:buFont typeface="맑은 고딕"/>
              <a:buChar char="-"/>
            </a:pP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라우팅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테이블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: 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Public에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1개,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Private에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2개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구현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285750" indent="-285750" algn="just" latinLnBrk="1">
              <a:buFont typeface="맑은 고딕"/>
              <a:buChar char="-"/>
            </a:pP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Internet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Gateway와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NAT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Gateway로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외부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네트워크를</a:t>
            </a:r>
            <a:r>
              <a:rPr sz="140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맑은 고딕" charset="0"/>
                <a:ea typeface="맑은 고딕" charset="0"/>
              </a:rPr>
              <a:t>연결</a:t>
            </a:r>
            <a:endParaRPr lang="ko-KR" altLang="en-US" sz="1400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580390" y="2096770"/>
            <a:ext cx="5809615" cy="706755"/>
            <a:chOff x="580390" y="2096770"/>
            <a:chExt cx="5809615" cy="706755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580390" y="2096770"/>
              <a:ext cx="5809615" cy="70485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921385" y="2105660"/>
              <a:ext cx="5307330" cy="6978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Region – </a:t>
              </a: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아시아/태평양(서울)리전, ap-northeast-2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IPv4 CIDR : 10.2.0.0/16 으로 구성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656" y="3263265"/>
            <a:ext cx="3631565" cy="135953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43" y="4995545"/>
            <a:ext cx="8857615" cy="97155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31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2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29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3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-2730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15620" y="1376680"/>
            <a:ext cx="10527030" cy="370205"/>
            <a:chOff x="515620" y="1376680"/>
            <a:chExt cx="10527030" cy="37020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16915" y="1376680"/>
              <a:ext cx="103251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2. </a:t>
              </a:r>
              <a:r>
                <a:rPr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VPC 서</a:t>
              </a:r>
              <a:r>
                <a:rPr lang="ko-KR" altLang="en-US" sz="1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브넷</a:t>
              </a:r>
              <a:r>
                <a:rPr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생성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15620" y="1517015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6" name="Rect 0"/>
          <p:cNvSpPr txBox="1">
            <a:spLocks/>
          </p:cNvSpPr>
          <p:nvPr/>
        </p:nvSpPr>
        <p:spPr>
          <a:xfrm>
            <a:off x="1470025" y="3542665"/>
            <a:ext cx="4752975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VPC 구축 자동화를 위한 Ansible yml 파일 </a:t>
            </a:r>
            <a:endParaRPr lang="ko-KR" altLang="en-US" sz="1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20" y="4495165"/>
            <a:ext cx="3180715" cy="199771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0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10" y="2048510"/>
            <a:ext cx="2494915" cy="468884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37" name="Group 5"/>
          <p:cNvGrpSpPr>
            <a:grpSpLocks/>
          </p:cNvGrpSpPr>
          <p:nvPr/>
        </p:nvGrpSpPr>
        <p:grpSpPr>
          <a:xfrm>
            <a:off x="574675" y="2112645"/>
            <a:ext cx="5809615" cy="706755"/>
            <a:chOff x="574675" y="2112645"/>
            <a:chExt cx="5809615" cy="706755"/>
          </a:xfrm>
        </p:grpSpPr>
        <p:sp>
          <p:nvSpPr>
            <p:cNvPr id="38" name="Rect 0"/>
            <p:cNvSpPr>
              <a:spLocks/>
            </p:cNvSpPr>
            <p:nvPr/>
          </p:nvSpPr>
          <p:spPr>
            <a:xfrm>
              <a:off x="574675" y="2112645"/>
              <a:ext cx="5809615" cy="70485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/>
            <p:cNvSpPr txBox="1">
              <a:spLocks/>
            </p:cNvSpPr>
            <p:nvPr/>
          </p:nvSpPr>
          <p:spPr>
            <a:xfrm>
              <a:off x="915670" y="2121535"/>
              <a:ext cx="5307330" cy="6978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Region – </a:t>
              </a: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아시아/태평양(서울)리전, ap-northeast-2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IPv4 CIDR : 10.2.0.0/16 으로 구성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6" name="그룹 3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3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3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3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-10795" y="-48260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 w="1079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1" name="Rect 0"/>
          <p:cNvSpPr>
            <a:spLocks/>
          </p:cNvSpPr>
          <p:nvPr/>
        </p:nvSpPr>
        <p:spPr>
          <a:xfrm>
            <a:off x="509905" y="1504315"/>
            <a:ext cx="101600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740410" y="1376680"/>
            <a:ext cx="1032510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3.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NAT Gateway 생성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7" name="Group 5"/>
          <p:cNvGrpSpPr>
            <a:grpSpLocks/>
          </p:cNvGrpSpPr>
          <p:nvPr/>
        </p:nvGrpSpPr>
        <p:grpSpPr>
          <a:xfrm>
            <a:off x="983615" y="2132965"/>
            <a:ext cx="3889375" cy="432435"/>
            <a:chOff x="983615" y="2132965"/>
            <a:chExt cx="3889375" cy="432435"/>
          </a:xfrm>
        </p:grpSpPr>
        <p:sp>
          <p:nvSpPr>
            <p:cNvPr id="38" name="Rect 0"/>
            <p:cNvSpPr>
              <a:spLocks/>
            </p:cNvSpPr>
            <p:nvPr/>
          </p:nvSpPr>
          <p:spPr>
            <a:xfrm>
              <a:off x="983615" y="2169795"/>
              <a:ext cx="3889375" cy="39560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/>
            <p:cNvSpPr txBox="1">
              <a:spLocks/>
            </p:cNvSpPr>
            <p:nvPr/>
          </p:nvSpPr>
          <p:spPr>
            <a:xfrm>
              <a:off x="1156335" y="2132965"/>
              <a:ext cx="3547745" cy="299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AWS NAT Gateway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70" y="2745740"/>
            <a:ext cx="2513965" cy="329057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6" name="Rect 0"/>
          <p:cNvSpPr txBox="1">
            <a:spLocks/>
          </p:cNvSpPr>
          <p:nvPr/>
        </p:nvSpPr>
        <p:spPr>
          <a:xfrm>
            <a:off x="1021080" y="2853055"/>
            <a:ext cx="4342130" cy="10801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함초롬바탕" charset="0"/>
                <a:ea typeface="맑은 고딕" charset="0"/>
              </a:rPr>
              <a:t> 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외부에서 Private Subnet에 접속할 수 있는 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연결기능을 지원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55" y="4674235"/>
            <a:ext cx="5522595" cy="136207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39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3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37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3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571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 w="1079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515620" y="1517015"/>
            <a:ext cx="101600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7" name="Group 5"/>
          <p:cNvGrpSpPr>
            <a:grpSpLocks/>
          </p:cNvGrpSpPr>
          <p:nvPr/>
        </p:nvGrpSpPr>
        <p:grpSpPr>
          <a:xfrm>
            <a:off x="1009650" y="2151380"/>
            <a:ext cx="3879850" cy="428625"/>
            <a:chOff x="1009650" y="2151380"/>
            <a:chExt cx="3879850" cy="428625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>
              <a:off x="1009650" y="2169795"/>
              <a:ext cx="3879850" cy="41021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/>
            <p:cNvSpPr txBox="1">
              <a:spLocks/>
            </p:cNvSpPr>
            <p:nvPr/>
          </p:nvSpPr>
          <p:spPr>
            <a:xfrm>
              <a:off x="1153160" y="2151380"/>
              <a:ext cx="3539490" cy="269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AWS Internet Gateway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" name="Rect 0"/>
          <p:cNvSpPr txBox="1">
            <a:spLocks/>
          </p:cNvSpPr>
          <p:nvPr/>
        </p:nvSpPr>
        <p:spPr>
          <a:xfrm>
            <a:off x="1007110" y="2973705"/>
            <a:ext cx="5414010" cy="735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>
                <a:solidFill>
                  <a:srgbClr val="000000"/>
                </a:solidFill>
                <a:latin typeface="함초롬바탕" charset="0"/>
                <a:ea typeface="맑은 고딕" charset="0"/>
              </a:rPr>
              <a:t>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  </a:t>
            </a:r>
            <a:r>
              <a:rPr sz="1400">
                <a:solidFill>
                  <a:srgbClr val="000000"/>
                </a:solidFill>
                <a:latin typeface="맑은 고딕" charset="0"/>
                <a:ea typeface="맑은 고딕" charset="0"/>
              </a:rPr>
              <a:t>외부에서 VPC에 접속할 수 있는 연결 기능을 지원</a:t>
            </a:r>
            <a:endParaRPr lang="ko-KR" altLang="en-US" sz="14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740410" y="1376680"/>
            <a:ext cx="1032510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4.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AWS IGW 생성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90" y="2673350"/>
            <a:ext cx="5473065" cy="152781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90" y="4698365"/>
            <a:ext cx="3722370" cy="136906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4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4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4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4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5715" y="0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8" name="Rect 0"/>
          <p:cNvSpPr txBox="1">
            <a:spLocks/>
          </p:cNvSpPr>
          <p:nvPr/>
        </p:nvSpPr>
        <p:spPr>
          <a:xfrm>
            <a:off x="1009650" y="2536549"/>
            <a:ext cx="4043680" cy="13442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구현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개수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: 3개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VPC에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존재하는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서브넷들의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Target을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지정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spc="-9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구성</a:t>
            </a:r>
            <a:r>
              <a:rPr sz="1400" spc="-9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: Public </a:t>
            </a:r>
            <a:r>
              <a:rPr sz="1400" spc="-9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Subnet에</a:t>
            </a:r>
            <a:r>
              <a:rPr sz="1400" spc="-9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1개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 spc="-9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         Private </a:t>
            </a:r>
            <a:r>
              <a:rPr sz="1400" spc="-9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Subnet에</a:t>
            </a:r>
            <a:r>
              <a:rPr sz="1400" spc="-9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2개 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5" name="Group 5"/>
          <p:cNvGrpSpPr>
            <a:grpSpLocks/>
          </p:cNvGrpSpPr>
          <p:nvPr/>
        </p:nvGrpSpPr>
        <p:grpSpPr>
          <a:xfrm>
            <a:off x="989965" y="2088178"/>
            <a:ext cx="3905250" cy="408940"/>
            <a:chOff x="989965" y="2212340"/>
            <a:chExt cx="3905250" cy="408940"/>
          </a:xfrm>
        </p:grpSpPr>
        <p:sp>
          <p:nvSpPr>
            <p:cNvPr id="26" name="Rect 0"/>
            <p:cNvSpPr>
              <a:spLocks/>
            </p:cNvSpPr>
            <p:nvPr/>
          </p:nvSpPr>
          <p:spPr>
            <a:xfrm>
              <a:off x="989965" y="2219325"/>
              <a:ext cx="3905250" cy="4019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Rect 0"/>
            <p:cNvSpPr txBox="1">
              <a:spLocks/>
            </p:cNvSpPr>
            <p:nvPr/>
          </p:nvSpPr>
          <p:spPr>
            <a:xfrm>
              <a:off x="1202690" y="2212340"/>
              <a:ext cx="35623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Routing Table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0" name="Rect 0"/>
          <p:cNvSpPr>
            <a:spLocks/>
          </p:cNvSpPr>
          <p:nvPr/>
        </p:nvSpPr>
        <p:spPr>
          <a:xfrm>
            <a:off x="515620" y="1520825"/>
            <a:ext cx="93345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5.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Routing 테이블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95" y="1996440"/>
            <a:ext cx="3032125" cy="457835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86" y="3503474"/>
            <a:ext cx="6812915" cy="161226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4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4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4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4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2" name="Picture ">
            <a:extLst>
              <a:ext uri="{FF2B5EF4-FFF2-40B4-BE49-F238E27FC236}">
                <a16:creationId xmlns:a16="http://schemas.microsoft.com/office/drawing/2014/main" id="{408011BB-F124-4C74-B458-4DCB87A11AA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46" y="5207953"/>
            <a:ext cx="6256655" cy="149542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" y="22860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21" name="Group 5"/>
          <p:cNvGrpSpPr>
            <a:grpSpLocks/>
          </p:cNvGrpSpPr>
          <p:nvPr/>
        </p:nvGrpSpPr>
        <p:grpSpPr>
          <a:xfrm>
            <a:off x="1009650" y="2146300"/>
            <a:ext cx="3674110" cy="420370"/>
            <a:chOff x="1009650" y="2146300"/>
            <a:chExt cx="3674110" cy="42037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1009650" y="2186940"/>
              <a:ext cx="3674110" cy="38036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/>
            <p:cNvSpPr txBox="1">
              <a:spLocks/>
            </p:cNvSpPr>
            <p:nvPr/>
          </p:nvSpPr>
          <p:spPr>
            <a:xfrm>
              <a:off x="1222375" y="2146300"/>
              <a:ext cx="2840355" cy="2743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Security group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5" name="Rect 0"/>
          <p:cNvSpPr txBox="1">
            <a:spLocks/>
          </p:cNvSpPr>
          <p:nvPr/>
        </p:nvSpPr>
        <p:spPr>
          <a:xfrm>
            <a:off x="1009650" y="2910840"/>
            <a:ext cx="5717540" cy="7416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b="1" spc="-90"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맑은 고딕" charset="0"/>
              </a:rPr>
              <a:t>EC2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로의</a:t>
            </a:r>
            <a:r>
              <a:rPr sz="1400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inbound &amp; outbound 트래픽을</a:t>
            </a:r>
            <a:r>
              <a:rPr sz="1400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직접</a:t>
            </a:r>
            <a:r>
              <a:rPr sz="1400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설정하여</a:t>
            </a:r>
            <a:r>
              <a:rPr sz="1400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제어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400" b="0" i="0" strike="noStrike">
                <a:latin typeface="맑은 고딕" charset="0"/>
                <a:ea typeface="맑은 고딕" charset="0"/>
              </a:rPr>
              <a:t>Bastion Server에서 각 서버에 접속을 위한 </a:t>
            </a:r>
            <a:r>
              <a:rPr sz="1400" b="1" i="0" strike="noStrike">
                <a:latin typeface="맑은 고딕" charset="0"/>
                <a:ea typeface="맑은 고딕" charset="0"/>
              </a:rPr>
              <a:t>Project SSH Accept</a:t>
            </a:r>
            <a:r>
              <a:rPr sz="1400" b="0" i="0" strike="noStrike">
                <a:latin typeface="맑은 고딕" charset="0"/>
                <a:ea typeface="맑은 고딕" charset="0"/>
              </a:rPr>
              <a:t>를 생성</a:t>
            </a:r>
            <a:endParaRPr lang="ko-KR" altLang="en-US" sz="1400" b="0" i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4549140"/>
            <a:ext cx="3261995" cy="167005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4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6.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Security group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0" name="그룹 51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101" name="텍스트 상자 4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49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5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0FF062D-A4A8-4589-9A55-EF35FF3B61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18" y="1405619"/>
            <a:ext cx="2840356" cy="523805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-13335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5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9" name="Group 5"/>
          <p:cNvGrpSpPr>
            <a:grpSpLocks/>
          </p:cNvGrpSpPr>
          <p:nvPr/>
        </p:nvGrpSpPr>
        <p:grpSpPr>
          <a:xfrm>
            <a:off x="1009650" y="2234565"/>
            <a:ext cx="3710940" cy="417195"/>
            <a:chOff x="1009650" y="2234565"/>
            <a:chExt cx="3710940" cy="417195"/>
          </a:xfrm>
        </p:grpSpPr>
        <p:sp>
          <p:nvSpPr>
            <p:cNvPr id="29" name="Rect 0"/>
            <p:cNvSpPr>
              <a:spLocks/>
            </p:cNvSpPr>
            <p:nvPr/>
          </p:nvSpPr>
          <p:spPr>
            <a:xfrm>
              <a:off x="1009650" y="2271395"/>
              <a:ext cx="3710940" cy="38036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Rect 0"/>
            <p:cNvSpPr txBox="1">
              <a:spLocks/>
            </p:cNvSpPr>
            <p:nvPr/>
          </p:nvSpPr>
          <p:spPr>
            <a:xfrm>
              <a:off x="1242695" y="2234565"/>
              <a:ext cx="31559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IAM 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Rect 0"/>
          <p:cNvSpPr txBox="1">
            <a:spLocks/>
          </p:cNvSpPr>
          <p:nvPr/>
        </p:nvSpPr>
        <p:spPr>
          <a:xfrm>
            <a:off x="1127760" y="2908300"/>
            <a:ext cx="4256405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b="1">
                <a:solidFill>
                  <a:srgbClr val="000000"/>
                </a:solidFill>
                <a:latin typeface="Malgun Gothic" charset="0"/>
                <a:ea typeface="Malgun Gothic" charset="0"/>
              </a:rPr>
              <a:t>역할</a:t>
            </a:r>
            <a:r>
              <a:rPr sz="1400" b="1">
                <a:solidFill>
                  <a:srgbClr val="000000"/>
                </a:solidFill>
                <a:latin typeface="Malgun Gothic" charset="0"/>
                <a:ea typeface="맑은 고딕" charset="0"/>
              </a:rPr>
              <a:t> &amp; </a:t>
            </a:r>
            <a:r>
              <a:rPr sz="1400" b="1">
                <a:solidFill>
                  <a:srgbClr val="000000"/>
                </a:solidFill>
                <a:latin typeface="Malgun Gothic" charset="0"/>
                <a:ea typeface="Malgun Gothic" charset="0"/>
              </a:rPr>
              <a:t>정책</a:t>
            </a:r>
            <a:r>
              <a:rPr sz="1400" b="1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400" b="1">
                <a:solidFill>
                  <a:srgbClr val="000000"/>
                </a:solidFill>
                <a:latin typeface="Malgun Gothic" charset="0"/>
                <a:ea typeface="Malgun Gothic" charset="0"/>
              </a:rPr>
              <a:t>생성</a:t>
            </a:r>
            <a:endParaRPr lang="ko-KR" altLang="en-US" sz="1400" b="1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028825"/>
            <a:ext cx="5767070" cy="348170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" y="3526790"/>
            <a:ext cx="4393565" cy="1991360"/>
          </a:xfrm>
          <a:prstGeom prst="rect">
            <a:avLst/>
          </a:prstGeom>
          <a:noFill/>
          <a:ln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35" y="4707255"/>
            <a:ext cx="4363085" cy="172148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4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7.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IAM 서비스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0" name="그룹 5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101" name="텍스트 상자 5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5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5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863090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2" name="Rect 0"/>
          <p:cNvSpPr txBox="1">
            <a:spLocks/>
          </p:cNvSpPr>
          <p:nvPr/>
        </p:nvSpPr>
        <p:spPr>
          <a:xfrm>
            <a:off x="1009650" y="2581275"/>
            <a:ext cx="4618990" cy="10801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Private 네트워크의 EC2에 대한 SSH 접속 지원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     모든 외부 호스트에서 SSH 접속 허용</a:t>
            </a: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   </a:t>
            </a:r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9" name="Group 5"/>
          <p:cNvGrpSpPr>
            <a:grpSpLocks/>
          </p:cNvGrpSpPr>
          <p:nvPr/>
        </p:nvGrpSpPr>
        <p:grpSpPr>
          <a:xfrm>
            <a:off x="943610" y="2085340"/>
            <a:ext cx="4121150" cy="424180"/>
            <a:chOff x="943610" y="2085340"/>
            <a:chExt cx="4121150" cy="42418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43610" y="2118360"/>
              <a:ext cx="4121150" cy="39052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249680" y="2085340"/>
              <a:ext cx="376047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Bastion EC2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45" y="2029460"/>
            <a:ext cx="5808345" cy="179133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915" y="2260600"/>
            <a:ext cx="2738120" cy="448945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4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8.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Bastion EC2 &amp; Jenkins EC2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943610" y="4076700"/>
            <a:ext cx="4121150" cy="429895"/>
            <a:chOff x="943610" y="4076700"/>
            <a:chExt cx="4121150" cy="429895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943610" y="4091305"/>
              <a:ext cx="4121150" cy="4146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1147445" y="4076700"/>
              <a:ext cx="376047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Jenkins EC2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943610" y="4582160"/>
            <a:ext cx="4740910" cy="735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Git</a:t>
            </a:r>
            <a:r>
              <a:rPr sz="1400">
                <a:latin typeface="Malgun Gothic" charset="0"/>
                <a:ea typeface="Malgun Gothic" charset="0"/>
              </a:rPr>
              <a:t>에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 Web hook을 이용한 자동 빌드 구현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grpSp>
        <p:nvGrpSpPr>
          <p:cNvPr id="86" name="그룹 59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5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57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5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2" name="Rect 0"/>
          <p:cNvSpPr txBox="1">
            <a:spLocks/>
          </p:cNvSpPr>
          <p:nvPr/>
        </p:nvSpPr>
        <p:spPr>
          <a:xfrm>
            <a:off x="1009650" y="2581275"/>
            <a:ext cx="4618990" cy="396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400" b="0" i="0" strike="noStrike">
                <a:latin typeface="맑은 고딕" charset="0"/>
                <a:ea typeface="맑은 고딕" charset="0"/>
              </a:rPr>
              <a:t>Auto Scaling에 사용할 Target 서버를 구성</a:t>
            </a:r>
            <a:endParaRPr lang="ko-KR" altLang="en-US" sz="1400" b="0" i="0" strike="noStrike">
              <a:latin typeface="맑은 고딕" charset="0"/>
              <a:ea typeface="맑은 고딕" charset="0"/>
            </a:endParaRPr>
          </a:p>
        </p:txBody>
      </p:sp>
      <p:grpSp>
        <p:nvGrpSpPr>
          <p:cNvPr id="29" name="Group 5"/>
          <p:cNvGrpSpPr>
            <a:grpSpLocks/>
          </p:cNvGrpSpPr>
          <p:nvPr/>
        </p:nvGrpSpPr>
        <p:grpSpPr>
          <a:xfrm>
            <a:off x="943610" y="2095500"/>
            <a:ext cx="4121150" cy="434340"/>
            <a:chOff x="943610" y="2095500"/>
            <a:chExt cx="4121150" cy="434340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943610" y="2138680"/>
              <a:ext cx="4121150" cy="39052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094740" y="2095500"/>
              <a:ext cx="376047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Target EC2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4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9. Target EC2 &amp; AMI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943610" y="4076700"/>
            <a:ext cx="4121150" cy="429895"/>
            <a:chOff x="943610" y="4076700"/>
            <a:chExt cx="4121150" cy="429895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943610" y="4091305"/>
              <a:ext cx="4121150" cy="4146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1147445" y="4076700"/>
              <a:ext cx="376047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AMI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943610" y="4582160"/>
            <a:ext cx="4740910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Target 서버를 이미지화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>
            <a:off x="5266187" y="2098358"/>
            <a:ext cx="24371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1">
              <a:buFontTx/>
              <a:buNone/>
            </a:pPr>
            <a:r>
              <a:rPr sz="13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300" b="1" spc="-90" dirty="0">
                <a:latin typeface="맑은 고딕" charset="0"/>
                <a:ea typeface="맑은 고딕" charset="0"/>
              </a:rPr>
              <a:t> </a:t>
            </a:r>
            <a:r>
              <a:rPr sz="1300" b="1" dirty="0">
                <a:latin typeface="Malgun Gothic" charset="0"/>
                <a:ea typeface="맑은 고딕" charset="0"/>
              </a:rPr>
              <a:t>Target </a:t>
            </a:r>
            <a:r>
              <a:rPr sz="1300" b="1" dirty="0">
                <a:latin typeface="Malgun Gothic" charset="0"/>
                <a:ea typeface="Malgun Gothic" charset="0"/>
              </a:rPr>
              <a:t>EC2 </a:t>
            </a:r>
            <a:endParaRPr lang="ko-KR" altLang="en-US" sz="1300" b="1" dirty="0">
              <a:latin typeface="Malgun Gothic" charset="0"/>
              <a:ea typeface="Malgun Gothic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73" y="5265712"/>
            <a:ext cx="4589780" cy="134048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70" y="2457133"/>
            <a:ext cx="3321050" cy="343408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3" name="Rect 0"/>
          <p:cNvSpPr txBox="1">
            <a:spLocks/>
          </p:cNvSpPr>
          <p:nvPr/>
        </p:nvSpPr>
        <p:spPr>
          <a:xfrm>
            <a:off x="8842375" y="2077403"/>
            <a:ext cx="24371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latinLnBrk="1">
              <a:buFontTx/>
              <a:buNone/>
            </a:pPr>
            <a:r>
              <a:rPr sz="13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300" b="1" spc="-90">
                <a:latin typeface="맑은 고딕" charset="0"/>
                <a:ea typeface="맑은 고딕" charset="0"/>
              </a:rPr>
              <a:t> </a:t>
            </a:r>
            <a:r>
              <a:rPr sz="1300" b="1">
                <a:latin typeface="Malgun Gothic" charset="0"/>
                <a:ea typeface="Malgun Gothic" charset="0"/>
              </a:rPr>
              <a:t>AWS AMI</a:t>
            </a:r>
            <a:endParaRPr lang="ko-KR" altLang="en-US" sz="1300" b="1">
              <a:latin typeface="Malgun Gothic" charset="0"/>
              <a:ea typeface="Malgun Gothic" charset="0"/>
            </a:endParaRPr>
          </a:p>
        </p:txBody>
      </p:sp>
      <p:grpSp>
        <p:nvGrpSpPr>
          <p:cNvPr id="86" name="그룹 6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6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6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76639E8-49E4-471F-BA7A-C8A2F91775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89" y="2470150"/>
            <a:ext cx="3090037" cy="365391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래픽 3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522" b="23907"/>
          <a:stretch>
            <a:fillRect/>
          </a:stretch>
        </p:blipFill>
        <p:spPr>
          <a:xfrm flipV="1">
            <a:off x="7705725" y="-635"/>
            <a:ext cx="4486910" cy="3183890"/>
          </a:xfrm>
          <a:prstGeom prst="rect">
            <a:avLst/>
          </a:prstGeom>
          <a:noFill/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585" y="519430"/>
            <a:ext cx="2256790" cy="1269365"/>
            <a:chOff x="870585" y="519430"/>
            <a:chExt cx="2256790" cy="12693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665" y="957580"/>
              <a:ext cx="2252345" cy="831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585" y="519430"/>
              <a:ext cx="2252345" cy="3695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4604385" y="1734820"/>
            <a:ext cx="4445000" cy="584835"/>
            <a:chOff x="4604385" y="1734820"/>
            <a:chExt cx="4445000" cy="584835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5375910" y="1873250"/>
              <a:ext cx="3673475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</a:p>
          </p:txBody>
        </p:sp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4604385" y="1734820"/>
              <a:ext cx="765175" cy="5854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9847"/>
                    </a:srgbClr>
                  </a:solidFill>
                  <a:latin typeface="세방고딕 Bold" charset="0"/>
                  <a:ea typeface="세방고딕 Bold" charset="0"/>
                </a:rPr>
                <a:t>01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9847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4604385" y="2497455"/>
            <a:ext cx="3977005" cy="584835"/>
            <a:chOff x="4604385" y="2497455"/>
            <a:chExt cx="3977005" cy="584835"/>
          </a:xfrm>
        </p:grpSpPr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5375910" y="2637790"/>
              <a:ext cx="3206115" cy="30924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팀 구성 및 역할</a:t>
              </a: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4604385" y="2497455"/>
              <a:ext cx="765810" cy="5861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02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4604385" y="3259455"/>
            <a:ext cx="4185920" cy="584835"/>
            <a:chOff x="4604385" y="3259455"/>
            <a:chExt cx="4185920" cy="584835"/>
          </a:xfrm>
        </p:grpSpPr>
        <p:sp>
          <p:nvSpPr>
            <p:cNvPr id="19" name="TextBox 18"/>
            <p:cNvSpPr txBox="1">
              <a:spLocks/>
            </p:cNvSpPr>
            <p:nvPr/>
          </p:nvSpPr>
          <p:spPr>
            <a:xfrm>
              <a:off x="5375910" y="3401695"/>
              <a:ext cx="3415030" cy="30924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수행 절차 및 방법</a:t>
              </a:r>
            </a:p>
          </p:txBody>
        </p:sp>
        <p:sp>
          <p:nvSpPr>
            <p:cNvPr id="31" name="TextBox 30"/>
            <p:cNvSpPr txBox="1">
              <a:spLocks/>
            </p:cNvSpPr>
            <p:nvPr/>
          </p:nvSpPr>
          <p:spPr>
            <a:xfrm>
              <a:off x="4604385" y="3259455"/>
              <a:ext cx="765810" cy="5861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03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4604385" y="4021455"/>
            <a:ext cx="5798185" cy="758825"/>
            <a:chOff x="4604385" y="4021455"/>
            <a:chExt cx="5798185" cy="758825"/>
          </a:xfrm>
        </p:grpSpPr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5375910" y="4165600"/>
              <a:ext cx="5027295" cy="6153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환경에서 [Spring Pet Clinic] WAS 구축 및 배포 관리</a:t>
              </a: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4604385" y="4021455"/>
              <a:ext cx="1014730" cy="5861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4604385" y="5883910"/>
            <a:ext cx="3977005" cy="584200"/>
            <a:chOff x="4604385" y="5883910"/>
            <a:chExt cx="3977005" cy="584200"/>
          </a:xfrm>
        </p:grpSpPr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5375910" y="6029325"/>
              <a:ext cx="3206115" cy="308610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평가 및 소감</a:t>
              </a: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4604385" y="5883910"/>
              <a:ext cx="765810" cy="5848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ko-KR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6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042670" y="4289425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3130" y="1555115"/>
            <a:ext cx="233045" cy="233045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700000">
            <a:off x="11647170" y="347345"/>
            <a:ext cx="343535" cy="343535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45" y="1043305"/>
            <a:ext cx="5727700" cy="4371340"/>
            <a:chOff x="296545" y="1043305"/>
            <a:chExt cx="5727700" cy="4371340"/>
          </a:xfrm>
        </p:grpSpPr>
        <p:pic>
          <p:nvPicPr>
            <p:cNvPr id="25" name="그래픽 2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043305"/>
              <a:ext cx="5681980" cy="3434715"/>
            </a:xfrm>
            <a:prstGeom prst="rect">
              <a:avLst/>
            </a:prstGeom>
            <a:noFill/>
          </p:spPr>
        </p:pic>
        <p:pic>
          <p:nvPicPr>
            <p:cNvPr id="40" name="그래픽 3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640" y="5176520"/>
              <a:ext cx="222250" cy="238760"/>
            </a:xfrm>
            <a:prstGeom prst="rect">
              <a:avLst/>
            </a:prstGeom>
            <a:noFill/>
          </p:spPr>
        </p:pic>
        <p:pic>
          <p:nvPicPr>
            <p:cNvPr id="46" name="그래픽 45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895" y="4298315"/>
              <a:ext cx="100330" cy="107315"/>
            </a:xfrm>
            <a:prstGeom prst="rect">
              <a:avLst/>
            </a:prstGeom>
            <a:noFill/>
          </p:spPr>
        </p:pic>
        <p:pic>
          <p:nvPicPr>
            <p:cNvPr id="48" name="그래픽 4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825" y="2752090"/>
              <a:ext cx="298450" cy="321310"/>
            </a:xfrm>
            <a:prstGeom prst="rect">
              <a:avLst/>
            </a:prstGeom>
            <a:noFill/>
          </p:spPr>
        </p:pic>
        <p:pic>
          <p:nvPicPr>
            <p:cNvPr id="54" name="그래픽 53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545" y="1824355"/>
              <a:ext cx="298450" cy="304800"/>
            </a:xfrm>
            <a:prstGeom prst="rect">
              <a:avLst/>
            </a:prstGeom>
            <a:noFill/>
          </p:spPr>
        </p:pic>
      </p:grpSp>
      <p:grpSp>
        <p:nvGrpSpPr>
          <p:cNvPr id="55" name="그룹 11"/>
          <p:cNvGrpSpPr>
            <a:grpSpLocks/>
          </p:cNvGrpSpPr>
          <p:nvPr/>
        </p:nvGrpSpPr>
        <p:grpSpPr>
          <a:xfrm>
            <a:off x="4604385" y="4954270"/>
            <a:ext cx="6183630" cy="758825"/>
            <a:chOff x="4604385" y="4954270"/>
            <a:chExt cx="6183630" cy="758825"/>
          </a:xfrm>
        </p:grpSpPr>
        <p:sp>
          <p:nvSpPr>
            <p:cNvPr id="56" name="텍스트 상자 9"/>
            <p:cNvSpPr txBox="1">
              <a:spLocks/>
            </p:cNvSpPr>
            <p:nvPr/>
          </p:nvSpPr>
          <p:spPr>
            <a:xfrm>
              <a:off x="5375910" y="5098415"/>
              <a:ext cx="5412740" cy="6153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eaLnBrk="1" fontAlgn="auto" latinLnBrk="1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20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</a:p>
          </p:txBody>
        </p:sp>
        <p:sp>
          <p:nvSpPr>
            <p:cNvPr id="57" name="텍스트 상자 10"/>
            <p:cNvSpPr txBox="1">
              <a:spLocks/>
            </p:cNvSpPr>
            <p:nvPr/>
          </p:nvSpPr>
          <p:spPr>
            <a:xfrm>
              <a:off x="4604385" y="4954270"/>
              <a:ext cx="1014730" cy="5848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0</a:t>
              </a:r>
              <a:r>
                <a:rPr lang="ko-KR" altLang="ko-KR" sz="3200" b="1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3200" b="1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2349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6" name="Rect 0"/>
          <p:cNvSpPr>
            <a:spLocks/>
          </p:cNvSpPr>
          <p:nvPr/>
        </p:nvSpPr>
        <p:spPr>
          <a:xfrm>
            <a:off x="537210" y="1520825"/>
            <a:ext cx="93345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10.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시작템플릿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1019175" y="2060575"/>
            <a:ext cx="4105275" cy="412750"/>
            <a:chOff x="1019175" y="2060575"/>
            <a:chExt cx="4105275" cy="412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1019175" y="2071370"/>
              <a:ext cx="3807460" cy="4019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1193800" y="2060575"/>
              <a:ext cx="39306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Launch Template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1009650" y="2700655"/>
            <a:ext cx="4551045" cy="6978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</a:t>
            </a:r>
            <a:r>
              <a:rPr sz="1400" b="0" i="0" strike="noStrike">
                <a:latin typeface="맑은 고딕" charset="0"/>
                <a:ea typeface="맑은 고딕" charset="0"/>
              </a:rPr>
              <a:t>Target 원본 EC2 </a:t>
            </a:r>
            <a:r>
              <a:rPr sz="1400">
                <a:latin typeface="맑은 고딕" charset="0"/>
                <a:ea typeface="맑은 고딕" charset="0"/>
              </a:rPr>
              <a:t>이미지</a:t>
            </a:r>
            <a:r>
              <a:rPr sz="1400" b="0" i="0" strike="noStrike">
                <a:latin typeface="맑은 고딕" charset="0"/>
                <a:ea typeface="맑은 고딕" charset="0"/>
              </a:rPr>
              <a:t>를 시작 템플릿에 등록</a:t>
            </a:r>
            <a:endParaRPr lang="ko-KR" altLang="en-US" sz="1400" b="0" i="0" strike="noStrike"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</a:t>
            </a:r>
            <a:r>
              <a:rPr sz="1400" b="0" i="0" strike="noStrike">
                <a:latin typeface="맑은 고딕" charset="0"/>
                <a:ea typeface="맑은 고딕" charset="0"/>
              </a:rPr>
              <a:t>"project2-code-deploy-ec2-role" 역할을 부여</a:t>
            </a:r>
            <a:endParaRPr lang="ko-KR" altLang="en-US" sz="1400" b="0" i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4948555"/>
            <a:ext cx="5257165" cy="163639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45" y="1958975"/>
            <a:ext cx="3438525" cy="461835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6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6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6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59690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6" name="Rect 0"/>
          <p:cNvSpPr>
            <a:spLocks/>
          </p:cNvSpPr>
          <p:nvPr/>
        </p:nvSpPr>
        <p:spPr>
          <a:xfrm>
            <a:off x="537210" y="1520825"/>
            <a:ext cx="93345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11. 대상그룹 생성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1019175" y="2060575"/>
            <a:ext cx="4105275" cy="412750"/>
            <a:chOff x="1019175" y="2060575"/>
            <a:chExt cx="4105275" cy="412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1019175" y="2071370"/>
              <a:ext cx="3807460" cy="4019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1193800" y="2060575"/>
              <a:ext cx="39306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Target group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1006475" y="2659380"/>
            <a:ext cx="5086985" cy="6978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</a:t>
            </a:r>
            <a:r>
              <a:rPr sz="1400" b="0" i="0" strike="noStrike">
                <a:latin typeface="맑은 고딕" charset="0"/>
                <a:ea typeface="맑은 고딕" charset="0"/>
              </a:rPr>
              <a:t>오토스케일링에 사용될 EC2 인스턴스를 대상그룹에 지정</a:t>
            </a:r>
            <a:endParaRPr lang="ko-KR" altLang="en-US" sz="1400" b="0" i="0" strike="noStrike"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트래픽 분산, 서버 인스턴스의 상태 확인 기능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4349115"/>
            <a:ext cx="5930265" cy="203771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45" y="2472690"/>
            <a:ext cx="3117215" cy="389191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71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6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9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7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2349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6" name="Rect 0"/>
          <p:cNvSpPr>
            <a:spLocks/>
          </p:cNvSpPr>
          <p:nvPr/>
        </p:nvSpPr>
        <p:spPr>
          <a:xfrm>
            <a:off x="537210" y="1520825"/>
            <a:ext cx="93345" cy="125095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12.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Application Load Balance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8" name="Group 5"/>
          <p:cNvGrpSpPr>
            <a:grpSpLocks/>
          </p:cNvGrpSpPr>
          <p:nvPr/>
        </p:nvGrpSpPr>
        <p:grpSpPr>
          <a:xfrm>
            <a:off x="1019175" y="2060575"/>
            <a:ext cx="4105275" cy="412750"/>
            <a:chOff x="1019175" y="2060575"/>
            <a:chExt cx="4105275" cy="412750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1019175" y="2071370"/>
              <a:ext cx="3807460" cy="401955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1193800" y="2060575"/>
              <a:ext cx="39306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Application Load balance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2" name="Rect 0"/>
          <p:cNvSpPr txBox="1">
            <a:spLocks/>
          </p:cNvSpPr>
          <p:nvPr/>
        </p:nvSpPr>
        <p:spPr>
          <a:xfrm>
            <a:off x="1017905" y="2496820"/>
            <a:ext cx="4934585" cy="10210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구현 개수 : 1개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spc="-90">
                <a:latin typeface="맑은 고딕" charset="0"/>
                <a:ea typeface="맑은 고딕" charset="0"/>
              </a:rPr>
              <a:t> Auto Scaling Group에 대한 부하분산 기능을 지원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Target 그룹내의 EC2를 대상으로 로드밸런서 생성</a:t>
            </a:r>
            <a:endParaRPr lang="ko-KR" altLang="en-US" sz="140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pic>
        <p:nvPicPr>
          <p:cNvPr id="43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35" y="3308032"/>
            <a:ext cx="4079240" cy="125031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5" y="4581842"/>
            <a:ext cx="6182130" cy="2212244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30" y="1361440"/>
            <a:ext cx="2746375" cy="540829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7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7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7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7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17" name="Group 5"/>
          <p:cNvGrpSpPr>
            <a:grpSpLocks/>
          </p:cNvGrpSpPr>
          <p:nvPr/>
        </p:nvGrpSpPr>
        <p:grpSpPr>
          <a:xfrm>
            <a:off x="1009650" y="2227580"/>
            <a:ext cx="3995420" cy="381635"/>
            <a:chOff x="1009650" y="2227580"/>
            <a:chExt cx="3995420" cy="381635"/>
          </a:xfrm>
        </p:grpSpPr>
        <p:sp>
          <p:nvSpPr>
            <p:cNvPr id="23" name="Rect 0"/>
            <p:cNvSpPr>
              <a:spLocks/>
            </p:cNvSpPr>
            <p:nvPr/>
          </p:nvSpPr>
          <p:spPr>
            <a:xfrm>
              <a:off x="1009650" y="2270125"/>
              <a:ext cx="3995420" cy="33909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1275715" y="2227580"/>
              <a:ext cx="3380105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Auto Scaling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1" name="Rect 0"/>
          <p:cNvSpPr txBox="1">
            <a:spLocks/>
          </p:cNvSpPr>
          <p:nvPr/>
        </p:nvSpPr>
        <p:spPr>
          <a:xfrm>
            <a:off x="1009650" y="2734945"/>
            <a:ext cx="4799330" cy="1431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Spring-Petclinic WAS EC2에 대한 스케일 인/아웃 기능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 </a:t>
            </a:r>
            <a:r>
              <a:rPr sz="1400" i="0" strike="noStrike">
                <a:latin typeface="맑은 고딕" charset="0"/>
                <a:ea typeface="맑은 고딕" charset="0"/>
              </a:rPr>
              <a:t>대상그룹에 등록된 Target 서버를 실행하여 </a:t>
            </a:r>
            <a:endParaRPr lang="ko-KR" altLang="en-US" sz="1400" i="0" strike="noStrike"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</a:t>
            </a:r>
            <a:r>
              <a:rPr sz="1400" i="0" strike="noStrike">
                <a:latin typeface="맑은 고딕" charset="0"/>
                <a:ea typeface="맑은 고딕" charset="0"/>
              </a:rPr>
              <a:t>CodeDeploy 배포 자동화를 실시</a:t>
            </a:r>
            <a:endParaRPr lang="ko-KR" altLang="en-US" sz="1400" i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13. </a:t>
            </a:r>
            <a:r>
              <a:rPr sz="18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Auto Scaling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55" y="4982210"/>
            <a:ext cx="8488680" cy="131762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190" y="2131695"/>
            <a:ext cx="4973320" cy="265049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100" name="그룹 79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101" name="텍스트 상자 7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77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7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6" name="Group 5"/>
          <p:cNvGrpSpPr>
            <a:grpSpLocks/>
          </p:cNvGrpSpPr>
          <p:nvPr/>
        </p:nvGrpSpPr>
        <p:grpSpPr>
          <a:xfrm>
            <a:off x="1009650" y="2120265"/>
            <a:ext cx="3876675" cy="402590"/>
            <a:chOff x="1009650" y="2120265"/>
            <a:chExt cx="3876675" cy="402590"/>
          </a:xfrm>
        </p:grpSpPr>
        <p:sp>
          <p:nvSpPr>
            <p:cNvPr id="34" name="Rect 0"/>
            <p:cNvSpPr>
              <a:spLocks/>
            </p:cNvSpPr>
            <p:nvPr/>
          </p:nvSpPr>
          <p:spPr>
            <a:xfrm>
              <a:off x="1009650" y="2164715"/>
              <a:ext cx="3876675" cy="35814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Rect 0"/>
            <p:cNvSpPr txBox="1">
              <a:spLocks/>
            </p:cNvSpPr>
            <p:nvPr/>
          </p:nvSpPr>
          <p:spPr>
            <a:xfrm>
              <a:off x="1235710" y="2120265"/>
              <a:ext cx="260096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Router 53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7" name="Rect 0"/>
          <p:cNvSpPr txBox="1">
            <a:spLocks/>
          </p:cNvSpPr>
          <p:nvPr/>
        </p:nvSpPr>
        <p:spPr>
          <a:xfrm>
            <a:off x="1009650" y="2743200"/>
            <a:ext cx="4449445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도메인을 이용한 WEB 접속(DNS) 기능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14.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Router 53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45" y="4354195"/>
            <a:ext cx="5836285" cy="207010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70" y="2937510"/>
            <a:ext cx="3952875" cy="348424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100" name="그룹 8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101" name="텍스트 상자 8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8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8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5" y="2476817"/>
            <a:ext cx="4925695" cy="3853815"/>
          </a:xfrm>
          <a:prstGeom prst="rect">
            <a:avLst/>
          </a:prstGeom>
          <a:noFill/>
          <a:ln>
            <a:noFill/>
            <a:prstDash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" y="2503442"/>
            <a:ext cx="5755005" cy="3547110"/>
          </a:xfrm>
          <a:prstGeom prst="rect">
            <a:avLst/>
          </a:prstGeom>
          <a:noFill/>
          <a:ln>
            <a:noFill/>
            <a:prstDash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1" name="Rect 0"/>
          <p:cNvSpPr txBox="1">
            <a:spLocks/>
          </p:cNvSpPr>
          <p:nvPr/>
        </p:nvSpPr>
        <p:spPr>
          <a:xfrm>
            <a:off x="6096000" y="2034222"/>
            <a:ext cx="5977255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Malgun Gothic" charset="0"/>
                <a:ea typeface="Malgun Gothic" charset="0"/>
                <a:hlinkClick r:id="rId9"/>
              </a:rPr>
              <a:t>http://project2asg.jinlabs.net/</a:t>
            </a:r>
            <a:r>
              <a:rPr sz="140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접속 시 Spring-</a:t>
            </a:r>
            <a:r>
              <a:rPr sz="1400" dirty="0" err="1">
                <a:solidFill>
                  <a:srgbClr val="000000"/>
                </a:solidFill>
                <a:latin typeface="Malgun Gothic" charset="0"/>
                <a:ea typeface="Malgun Gothic" charset="0"/>
              </a:rPr>
              <a:t>Petclinic</a:t>
            </a:r>
            <a:r>
              <a:rPr sz="140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Malgun Gothic" charset="0"/>
                <a:ea typeface="Malgun Gothic" charset="0"/>
              </a:rPr>
              <a:t>web으로</a:t>
            </a:r>
            <a:r>
              <a:rPr sz="140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Malgun Gothic" charset="0"/>
                <a:ea typeface="Malgun Gothic" charset="0"/>
              </a:rPr>
              <a:t>연결</a:t>
            </a:r>
            <a:endParaRPr lang="ko-KR" altLang="en-US" sz="1400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541019" y="2101593"/>
            <a:ext cx="5335905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400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Malgun Gothic" charset="0"/>
                <a:ea typeface="Malgun Gothic" charset="0"/>
                <a:hlinkClick r:id="rId10"/>
              </a:rPr>
              <a:t>http://project2.jinlabs.net/</a:t>
            </a:r>
            <a:r>
              <a:rPr sz="140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접속 시 Jenkins </a:t>
            </a:r>
            <a:r>
              <a:rPr sz="1400" dirty="0" err="1">
                <a:solidFill>
                  <a:srgbClr val="000000"/>
                </a:solidFill>
                <a:latin typeface="Malgun Gothic" charset="0"/>
                <a:ea typeface="Malgun Gothic" charset="0"/>
              </a:rPr>
              <a:t>web으로</a:t>
            </a:r>
            <a:r>
              <a:rPr sz="1400" dirty="0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Malgun Gothic" charset="0"/>
                <a:ea typeface="Malgun Gothic" charset="0"/>
              </a:rPr>
              <a:t>연결</a:t>
            </a:r>
            <a:endParaRPr lang="ko-KR" altLang="en-US" sz="1400" dirty="0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14.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Router 53 생성 </a:t>
            </a:r>
            <a:endParaRPr lang="ko-KR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0" name="그룹 8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101" name="텍스트 상자 8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8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8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17" name="Group 5"/>
          <p:cNvGrpSpPr>
            <a:grpSpLocks/>
          </p:cNvGrpSpPr>
          <p:nvPr/>
        </p:nvGrpSpPr>
        <p:grpSpPr>
          <a:xfrm>
            <a:off x="1054100" y="2141855"/>
            <a:ext cx="3776345" cy="418465"/>
            <a:chOff x="1054100" y="2141855"/>
            <a:chExt cx="3776345" cy="418465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>
              <a:off x="1054100" y="2185670"/>
              <a:ext cx="3776345" cy="37465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Rect 0"/>
            <p:cNvSpPr txBox="1">
              <a:spLocks/>
            </p:cNvSpPr>
            <p:nvPr/>
          </p:nvSpPr>
          <p:spPr>
            <a:xfrm>
              <a:off x="1337310" y="2141855"/>
              <a:ext cx="313055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Amazone S3 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" name="Rect 0"/>
          <p:cNvSpPr txBox="1">
            <a:spLocks/>
          </p:cNvSpPr>
          <p:nvPr/>
        </p:nvSpPr>
        <p:spPr>
          <a:xfrm>
            <a:off x="1054100" y="2719705"/>
            <a:ext cx="4500245" cy="10788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구현 개수 : 1개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sz="1400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>
                <a:solidFill>
                  <a:srgbClr val="000000"/>
                </a:solidFill>
                <a:latin typeface="Malgun Gothic" charset="0"/>
                <a:ea typeface="Malgun Gothic" charset="0"/>
              </a:rPr>
              <a:t>Appspec.yml과 필요한 스크립트 파일 저장 역할</a:t>
            </a:r>
            <a:endParaRPr lang="ko-KR" altLang="en-US" sz="1400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CodeDeploy배포를 위해 사용</a:t>
            </a:r>
            <a:endParaRPr lang="ko-KR" altLang="en-US" sz="140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44500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15. </a:t>
            </a:r>
            <a:r>
              <a:rPr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Amazone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S3 </a:t>
            </a:r>
            <a:r>
              <a:rPr sz="1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생성</a:t>
            </a:r>
            <a:r>
              <a:rPr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380" y="4135755"/>
            <a:ext cx="3658870" cy="217233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15" y="4163695"/>
            <a:ext cx="5125720" cy="213423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91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8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89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9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3" name="Rect 0"/>
          <p:cNvSpPr txBox="1">
            <a:spLocks/>
          </p:cNvSpPr>
          <p:nvPr/>
        </p:nvSpPr>
        <p:spPr>
          <a:xfrm>
            <a:off x="1009650" y="2100580"/>
            <a:ext cx="7190105" cy="3968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</a:t>
            </a:r>
            <a:r>
              <a:rPr sz="1400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400" i="0" strike="noStrike">
                <a:latin typeface="맑은 고딕" charset="0"/>
                <a:ea typeface="맑은 고딕" charset="0"/>
              </a:rPr>
              <a:t>AWS CodeDeploy 기능을 이용하여 EC2에 배포 자동화 환경 구축</a:t>
            </a:r>
            <a:endParaRPr lang="ko-KR" altLang="en-US" sz="1400" i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60832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16. CodeDeploy</a:t>
            </a:r>
            <a:endParaRPr lang="ko-KR" altLang="en-US" b="1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05" y="2818765"/>
            <a:ext cx="3608705" cy="167005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85" y="3148330"/>
            <a:ext cx="5055870" cy="305625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235" y="3542665"/>
            <a:ext cx="6651625" cy="318516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9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9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9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9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1468755" y="2402205"/>
            <a:ext cx="4388485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Jenkins에서 Spring-petclinic-aws 빌드 </a:t>
            </a:r>
            <a:endParaRPr lang="ko-KR" altLang="en-US" sz="1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85" y="2993390"/>
            <a:ext cx="4386580" cy="343217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" y="3011170"/>
            <a:ext cx="5539105" cy="341439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3" name="Rect 0"/>
          <p:cNvSpPr txBox="1">
            <a:spLocks/>
          </p:cNvSpPr>
          <p:nvPr/>
        </p:nvSpPr>
        <p:spPr>
          <a:xfrm>
            <a:off x="6757035" y="2413000"/>
            <a:ext cx="4388485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WAS 구축 완료</a:t>
            </a:r>
            <a:endParaRPr lang="ko-KR" altLang="en-US" sz="1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99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9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97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9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951865" y="2023745"/>
            <a:ext cx="5284470" cy="735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Github에서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webhook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설정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Github의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Spring-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Petclinic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-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aws에서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코드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업데이트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1308735"/>
            <a:ext cx="5405120" cy="255016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4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15" y="4608195"/>
            <a:ext cx="3717925" cy="213360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42" name="Rect 0"/>
          <p:cNvSpPr>
            <a:spLocks/>
          </p:cNvSpPr>
          <p:nvPr/>
        </p:nvSpPr>
        <p:spPr>
          <a:xfrm rot="5400000">
            <a:off x="9041130" y="4204970"/>
            <a:ext cx="445770" cy="73660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" y="2933065"/>
            <a:ext cx="5610225" cy="370903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10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05"/>
            <a:ext cx="12192635" cy="6858635"/>
          </a:xfrm>
          <a:prstGeom prst="rect">
            <a:avLst/>
          </a:prstGeom>
          <a:noFill/>
        </p:spPr>
      </p:pic>
      <p:sp>
        <p:nvSpPr>
          <p:cNvPr id="18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375920" y="333375"/>
            <a:ext cx="5949315" cy="831850"/>
            <a:chOff x="375920" y="333375"/>
            <a:chExt cx="5949315" cy="831850"/>
          </a:xfrm>
        </p:grpSpPr>
        <p:sp>
          <p:nvSpPr>
            <p:cNvPr id="22" name="Rect 0"/>
            <p:cNvSpPr txBox="1">
              <a:spLocks/>
            </p:cNvSpPr>
            <p:nvPr/>
          </p:nvSpPr>
          <p:spPr>
            <a:xfrm>
              <a:off x="1461770" y="366395"/>
              <a:ext cx="225298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9847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9847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/>
            <p:cNvSpPr txBox="1">
              <a:spLocks/>
            </p:cNvSpPr>
            <p:nvPr/>
          </p:nvSpPr>
          <p:spPr>
            <a:xfrm>
              <a:off x="1461770" y="584835"/>
              <a:ext cx="486346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프로젝트 개요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375920" y="333375"/>
              <a:ext cx="1267460" cy="831850"/>
            </a:xfrm>
            <a:prstGeom prst="rect">
              <a:avLst/>
            </a:prstGeom>
            <a:noFill/>
          </p:spPr>
          <p:txBody>
            <a:bodyPr vert="horz" wrap="square" lIns="91440" tIns="0" rIns="91440" bIns="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01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26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sp>
        <p:nvSpPr>
          <p:cNvPr id="31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8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4"/>
          <a:stretch>
            <a:fillRect/>
          </a:stretch>
        </p:blipFill>
        <p:spPr>
          <a:xfrm rot="14640000">
            <a:off x="1905" y="5530850"/>
            <a:ext cx="1452880" cy="918210"/>
          </a:xfrm>
          <a:prstGeom prst="rect">
            <a:avLst/>
          </a:prstGeom>
          <a:noFill/>
        </p:spPr>
      </p:pic>
      <p:pic>
        <p:nvPicPr>
          <p:cNvPr id="77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00">
            <a:off x="8621395" y="4762500"/>
            <a:ext cx="3710940" cy="1870075"/>
          </a:xfrm>
          <a:prstGeom prst="rect">
            <a:avLst/>
          </a:prstGeom>
          <a:noFill/>
        </p:spPr>
      </p:pic>
      <p:pic>
        <p:nvPicPr>
          <p:cNvPr id="2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350" y="3164840"/>
            <a:ext cx="179070" cy="179070"/>
          </a:xfrm>
          <a:prstGeom prst="rect">
            <a:avLst/>
          </a:prstGeom>
          <a:noFill/>
        </p:spPr>
      </p:pic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0000">
            <a:off x="386715" y="5443220"/>
            <a:ext cx="187325" cy="208280"/>
          </a:xfrm>
          <a:prstGeom prst="rect">
            <a:avLst/>
          </a:prstGeom>
          <a:noFill/>
        </p:spPr>
      </p:pic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1"/>
          <a:stretch>
            <a:fillRect/>
          </a:stretch>
        </p:blipFill>
        <p:spPr>
          <a:xfrm rot="10800000">
            <a:off x="11016615" y="4903470"/>
            <a:ext cx="1176020" cy="780415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2"/>
          <a:stretch>
            <a:fillRect/>
          </a:stretch>
        </p:blipFill>
        <p:spPr>
          <a:xfrm>
            <a:off x="0" y="3261995"/>
            <a:ext cx="2915285" cy="2848610"/>
          </a:xfrm>
          <a:prstGeom prst="rect">
            <a:avLst/>
          </a:prstGeom>
          <a:noFill/>
        </p:spPr>
      </p:pic>
      <p:pic>
        <p:nvPicPr>
          <p:cNvPr id="7" name="Picture 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710"/>
            <a:ext cx="12192635" cy="923925"/>
          </a:xfrm>
          <a:prstGeom prst="rect">
            <a:avLst/>
          </a:prstGeom>
          <a:noFill/>
        </p:spPr>
      </p:pic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70" y="2240915"/>
            <a:ext cx="149860" cy="149860"/>
          </a:xfrm>
          <a:prstGeom prst="rect">
            <a:avLst/>
          </a:prstGeom>
          <a:noFill/>
        </p:spPr>
      </p:pic>
      <p:grpSp>
        <p:nvGrpSpPr>
          <p:cNvPr id="14" name="Group 5"/>
          <p:cNvGrpSpPr>
            <a:grpSpLocks/>
          </p:cNvGrpSpPr>
          <p:nvPr/>
        </p:nvGrpSpPr>
        <p:grpSpPr>
          <a:xfrm>
            <a:off x="7339330" y="2373630"/>
            <a:ext cx="2122805" cy="3804285"/>
            <a:chOff x="7339330" y="2373630"/>
            <a:chExt cx="2122805" cy="3804285"/>
          </a:xfrm>
        </p:grpSpPr>
        <p:grpSp>
          <p:nvGrpSpPr>
            <p:cNvPr id="15" name="Group 5"/>
            <p:cNvGrpSpPr>
              <a:grpSpLocks/>
            </p:cNvGrpSpPr>
            <p:nvPr/>
          </p:nvGrpSpPr>
          <p:grpSpPr>
            <a:xfrm>
              <a:off x="7339330" y="2567305"/>
              <a:ext cx="2122805" cy="3610610"/>
              <a:chOff x="7339330" y="2567305"/>
              <a:chExt cx="2122805" cy="3610610"/>
            </a:xfrm>
          </p:grpSpPr>
          <p:sp>
            <p:nvSpPr>
              <p:cNvPr id="35" name="Rect 0"/>
              <p:cNvSpPr>
                <a:spLocks/>
              </p:cNvSpPr>
              <p:nvPr/>
            </p:nvSpPr>
            <p:spPr>
              <a:xfrm>
                <a:off x="7339330" y="2567305"/>
                <a:ext cx="2122805" cy="3610610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  <a:prstDash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/>
              <p:cNvSpPr>
                <a:spLocks/>
              </p:cNvSpPr>
              <p:nvPr/>
            </p:nvSpPr>
            <p:spPr>
              <a:xfrm>
                <a:off x="7339330" y="6034405"/>
                <a:ext cx="2122805" cy="143510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6" name="Group 5"/>
            <p:cNvGrpSpPr>
              <a:grpSpLocks/>
            </p:cNvGrpSpPr>
            <p:nvPr/>
          </p:nvGrpSpPr>
          <p:grpSpPr>
            <a:xfrm>
              <a:off x="8193405" y="2373630"/>
              <a:ext cx="408940" cy="352425"/>
              <a:chOff x="8193405" y="2373630"/>
              <a:chExt cx="408940" cy="352425"/>
            </a:xfrm>
          </p:grpSpPr>
          <p:sp>
            <p:nvSpPr>
              <p:cNvPr id="21" name="Rect 0"/>
              <p:cNvSpPr>
                <a:spLocks/>
              </p:cNvSpPr>
              <p:nvPr/>
            </p:nvSpPr>
            <p:spPr>
              <a:xfrm>
                <a:off x="8193405" y="2373630"/>
                <a:ext cx="408940" cy="352425"/>
              </a:xfrm>
              <a:prstGeom prst="hexagon">
                <a:avLst/>
              </a:prstGeom>
              <a:solidFill>
                <a:srgbClr val="FFD85C"/>
              </a:solidFill>
              <a:ln w="12700" cap="flat" cmpd="sng">
                <a:solidFill>
                  <a:srgbClr val="FFD85C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/>
              <p:cNvSpPr>
                <a:spLocks/>
              </p:cNvSpPr>
              <p:nvPr/>
            </p:nvSpPr>
            <p:spPr>
              <a:xfrm rot="4620000">
                <a:off x="8218805" y="2368550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85C">
                      <a:alpha val="39000"/>
                    </a:srgbClr>
                  </a:gs>
                  <a:gs pos="69000">
                    <a:schemeClr val="bg1">
                      <a:alpha val="34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/>
              <p:cNvSpPr txBox="1">
                <a:spLocks/>
              </p:cNvSpPr>
              <p:nvPr/>
            </p:nvSpPr>
            <p:spPr>
              <a:xfrm>
                <a:off x="8269605" y="2439035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4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19" name="Rect 0"/>
            <p:cNvSpPr txBox="1">
              <a:spLocks/>
            </p:cNvSpPr>
            <p:nvPr/>
          </p:nvSpPr>
          <p:spPr>
            <a:xfrm>
              <a:off x="7548245" y="2816860"/>
              <a:ext cx="1704975" cy="7359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  <a:t>프로젝트</a:t>
              </a:r>
              <a:br>
                <a:rPr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</a:br>
              <a:r>
                <a:rPr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  <a:t>구조</a:t>
              </a:r>
              <a:endParaRPr lang="ko-KR" altLang="en-US" sz="19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C000"/>
                </a:solidFill>
                <a:latin typeface="맑은 고딕 Semilight" charset="0"/>
                <a:ea typeface="맑은 고딕 Semilight" charset="0"/>
              </a:endParaRPr>
            </a:p>
          </p:txBody>
        </p:sp>
      </p:grpSp>
      <p:grpSp>
        <p:nvGrpSpPr>
          <p:cNvPr id="45" name="Group 5"/>
          <p:cNvGrpSpPr>
            <a:grpSpLocks/>
          </p:cNvGrpSpPr>
          <p:nvPr/>
        </p:nvGrpSpPr>
        <p:grpSpPr>
          <a:xfrm>
            <a:off x="492125" y="2373630"/>
            <a:ext cx="2122805" cy="3804285"/>
            <a:chOff x="492125" y="2373630"/>
            <a:chExt cx="2122805" cy="3804285"/>
          </a:xfrm>
        </p:grpSpPr>
        <p:grpSp>
          <p:nvGrpSpPr>
            <p:cNvPr id="81" name="Group 5"/>
            <p:cNvGrpSpPr>
              <a:grpSpLocks/>
            </p:cNvGrpSpPr>
            <p:nvPr/>
          </p:nvGrpSpPr>
          <p:grpSpPr>
            <a:xfrm>
              <a:off x="492125" y="2567305"/>
              <a:ext cx="2122805" cy="3610610"/>
              <a:chOff x="492125" y="2567305"/>
              <a:chExt cx="2122805" cy="3610610"/>
            </a:xfrm>
          </p:grpSpPr>
          <p:sp>
            <p:nvSpPr>
              <p:cNvPr id="89" name="Rect 0"/>
              <p:cNvSpPr>
                <a:spLocks/>
              </p:cNvSpPr>
              <p:nvPr/>
            </p:nvSpPr>
            <p:spPr>
              <a:xfrm>
                <a:off x="492125" y="2567305"/>
                <a:ext cx="2122805" cy="3610610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  <a:prstDash/>
              </a:ln>
              <a:effectLst>
                <a:outerShdw blurRad="63500" sx="102000" sy="102000" algn="ctr" rotWithShape="0">
                  <a:srgbClr val="3378C8">
                    <a:alpha val="9803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0" name="Rect 0"/>
              <p:cNvSpPr>
                <a:spLocks/>
              </p:cNvSpPr>
              <p:nvPr/>
            </p:nvSpPr>
            <p:spPr>
              <a:xfrm>
                <a:off x="492125" y="6034405"/>
                <a:ext cx="2122805" cy="14351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2" name="Rect 0"/>
            <p:cNvSpPr txBox="1">
              <a:spLocks/>
            </p:cNvSpPr>
            <p:nvPr/>
          </p:nvSpPr>
          <p:spPr>
            <a:xfrm>
              <a:off x="701040" y="2853055"/>
              <a:ext cx="1704975" cy="9810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프로젝트 주제 및 선정 배경, </a:t>
              </a:r>
              <a:br>
                <a:rPr sz="1800">
                  <a:latin typeface="맑은 고딕" charset="0"/>
                  <a:ea typeface="맑은 고딕" charset="0"/>
                </a:rPr>
              </a:b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기획의도</a:t>
              </a:r>
              <a:endParaRPr lang="ko-KR" altLang="en-US" sz="1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83" name="Group 5"/>
            <p:cNvGrpSpPr>
              <a:grpSpLocks/>
            </p:cNvGrpSpPr>
            <p:nvPr/>
          </p:nvGrpSpPr>
          <p:grpSpPr>
            <a:xfrm>
              <a:off x="1388745" y="2373630"/>
              <a:ext cx="408940" cy="388620"/>
              <a:chOff x="1388745" y="2373630"/>
              <a:chExt cx="408940" cy="388620"/>
            </a:xfrm>
          </p:grpSpPr>
          <p:sp>
            <p:nvSpPr>
              <p:cNvPr id="86" name="Rect 0"/>
              <p:cNvSpPr>
                <a:spLocks/>
              </p:cNvSpPr>
              <p:nvPr/>
            </p:nvSpPr>
            <p:spPr>
              <a:xfrm>
                <a:off x="1388745" y="2373630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7" name="Rect 0"/>
              <p:cNvSpPr>
                <a:spLocks/>
              </p:cNvSpPr>
              <p:nvPr/>
            </p:nvSpPr>
            <p:spPr>
              <a:xfrm rot="4620000">
                <a:off x="1414780" y="2368550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8" name="Rect 0"/>
              <p:cNvSpPr txBox="1">
                <a:spLocks/>
              </p:cNvSpPr>
              <p:nvPr/>
            </p:nvSpPr>
            <p:spPr>
              <a:xfrm>
                <a:off x="1465580" y="2439035"/>
                <a:ext cx="256540" cy="3232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1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84" name="Rect 0"/>
            <p:cNvSpPr txBox="1">
              <a:spLocks/>
            </p:cNvSpPr>
            <p:nvPr/>
          </p:nvSpPr>
          <p:spPr>
            <a:xfrm>
              <a:off x="492125" y="4168775"/>
              <a:ext cx="212280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200" b="1">
                <a:solidFill>
                  <a:srgbClr val="000000"/>
                </a:solidFill>
                <a:latin typeface="함초롬바탕" charset="0"/>
                <a:ea typeface="맑은 고딕" charset="0"/>
              </a:endParaRPr>
            </a:p>
          </p:txBody>
        </p:sp>
        <p:cxnSp>
          <p:nvCxnSpPr>
            <p:cNvPr id="85" name="Rect 0"/>
            <p:cNvCxnSpPr>
              <a:cxnSpLocks/>
            </p:cNvCxnSpPr>
            <p:nvPr/>
          </p:nvCxnSpPr>
          <p:spPr>
            <a:xfrm>
              <a:off x="1449070" y="3860800"/>
              <a:ext cx="208915" cy="635"/>
            </a:xfrm>
            <a:prstGeom prst="line">
              <a:avLst/>
            </a:prstGeom>
            <a:ln w="1905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5"/>
          <p:cNvGrpSpPr>
            <a:grpSpLocks/>
          </p:cNvGrpSpPr>
          <p:nvPr/>
        </p:nvGrpSpPr>
        <p:grpSpPr>
          <a:xfrm>
            <a:off x="2784475" y="2361565"/>
            <a:ext cx="2122805" cy="3804285"/>
            <a:chOff x="2784475" y="2361565"/>
            <a:chExt cx="2122805" cy="3804285"/>
          </a:xfrm>
        </p:grpSpPr>
        <p:grpSp>
          <p:nvGrpSpPr>
            <p:cNvPr id="92" name="Group 5"/>
            <p:cNvGrpSpPr>
              <a:grpSpLocks/>
            </p:cNvGrpSpPr>
            <p:nvPr/>
          </p:nvGrpSpPr>
          <p:grpSpPr>
            <a:xfrm>
              <a:off x="2784475" y="2555875"/>
              <a:ext cx="2122805" cy="3610610"/>
              <a:chOff x="2784475" y="2555875"/>
              <a:chExt cx="2122805" cy="3610610"/>
            </a:xfrm>
          </p:grpSpPr>
          <p:sp>
            <p:nvSpPr>
              <p:cNvPr id="100" name="Rect 0"/>
              <p:cNvSpPr>
                <a:spLocks/>
              </p:cNvSpPr>
              <p:nvPr/>
            </p:nvSpPr>
            <p:spPr>
              <a:xfrm>
                <a:off x="2784475" y="2555875"/>
                <a:ext cx="2123440" cy="3611245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  <a:prstDash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1" name="Rect 0"/>
              <p:cNvSpPr>
                <a:spLocks/>
              </p:cNvSpPr>
              <p:nvPr/>
            </p:nvSpPr>
            <p:spPr>
              <a:xfrm>
                <a:off x="2784475" y="6022340"/>
                <a:ext cx="2123440" cy="14414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3" name="Group 5"/>
            <p:cNvGrpSpPr>
              <a:grpSpLocks/>
            </p:cNvGrpSpPr>
            <p:nvPr/>
          </p:nvGrpSpPr>
          <p:grpSpPr>
            <a:xfrm>
              <a:off x="3688715" y="2361565"/>
              <a:ext cx="408940" cy="352425"/>
              <a:chOff x="3688715" y="2361565"/>
              <a:chExt cx="408940" cy="352425"/>
            </a:xfrm>
          </p:grpSpPr>
          <p:sp>
            <p:nvSpPr>
              <p:cNvPr id="97" name="Rect 0"/>
              <p:cNvSpPr>
                <a:spLocks/>
              </p:cNvSpPr>
              <p:nvPr/>
            </p:nvSpPr>
            <p:spPr>
              <a:xfrm>
                <a:off x="3688715" y="2361565"/>
                <a:ext cx="409575" cy="353060"/>
              </a:xfrm>
              <a:prstGeom prst="hexagon">
                <a:avLst/>
              </a:prstGeom>
              <a:solidFill>
                <a:srgbClr val="FFD85C"/>
              </a:solidFill>
              <a:ln w="12700" cap="flat" cmpd="sng">
                <a:solidFill>
                  <a:srgbClr val="FFD85C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8" name="Rect 0"/>
              <p:cNvSpPr>
                <a:spLocks/>
              </p:cNvSpPr>
              <p:nvPr/>
            </p:nvSpPr>
            <p:spPr>
              <a:xfrm rot="4620000">
                <a:off x="3714115" y="2356485"/>
                <a:ext cx="307975" cy="321945"/>
              </a:xfrm>
              <a:custGeom>
                <a:avLst/>
                <a:gdLst>
                  <a:gd name="TX0" fmla="*/ 0 w 751714"/>
                  <a:gd name="TY0" fmla="*/ 497894 h 766421"/>
                  <a:gd name="TX1" fmla="*/ 107134 w 751714"/>
                  <a:gd name="TY1" fmla="*/ 3253 h 766421"/>
                  <a:gd name="TX2" fmla="*/ 119855 w 751714"/>
                  <a:gd name="TY2" fmla="*/ 0 h 766421"/>
                  <a:gd name="TX3" fmla="*/ 751712 w 751714"/>
                  <a:gd name="TY3" fmla="*/ 649798 h 766421"/>
                  <a:gd name="TX4" fmla="*/ 749455 w 751714"/>
                  <a:gd name="TY4" fmla="*/ 660217 h 766421"/>
                  <a:gd name="TX5" fmla="*/ 334147 w 751714"/>
                  <a:gd name="TY5" fmla="*/ 766419 h 766421"/>
                  <a:gd name="TX6" fmla="*/ 0 w 751714"/>
                  <a:gd name="TY6" fmla="*/ 497894 h 76642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4" h="766421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D85C">
                      <a:alpha val="39000"/>
                    </a:srgbClr>
                  </a:gs>
                  <a:gs pos="69000">
                    <a:schemeClr val="bg1">
                      <a:alpha val="34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9" name="Rect 0"/>
              <p:cNvSpPr txBox="1">
                <a:spLocks/>
              </p:cNvSpPr>
              <p:nvPr/>
            </p:nvSpPr>
            <p:spPr>
              <a:xfrm>
                <a:off x="3764915" y="2426970"/>
                <a:ext cx="257175" cy="24765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2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94" name="Rect 0"/>
            <p:cNvSpPr txBox="1">
              <a:spLocks/>
            </p:cNvSpPr>
            <p:nvPr/>
          </p:nvSpPr>
          <p:spPr>
            <a:xfrm>
              <a:off x="2993390" y="2853055"/>
              <a:ext cx="1705610" cy="7366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  <a:t>프로젝트</a:t>
              </a:r>
              <a:br>
                <a:rPr lang="ko-KR" altLang="en-US"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</a:br>
              <a:r>
                <a:rPr sz="19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C000"/>
                  </a:solidFill>
                  <a:latin typeface="맑은 고딕 Semilight" charset="0"/>
                  <a:ea typeface="맑은 고딕 Semilight" charset="0"/>
                </a:rPr>
                <a:t>내용 </a:t>
              </a:r>
              <a:endParaRPr lang="ko-KR" altLang="en-US" sz="19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C000"/>
                </a:solidFill>
                <a:latin typeface="맑은 고딕 Semilight" charset="0"/>
                <a:ea typeface="맑은 고딕 Semilight" charset="0"/>
              </a:endParaRPr>
            </a:p>
          </p:txBody>
        </p:sp>
        <p:cxnSp>
          <p:nvCxnSpPr>
            <p:cNvPr id="96" name="Rect 0"/>
            <p:cNvCxnSpPr>
              <a:cxnSpLocks/>
            </p:cNvCxnSpPr>
            <p:nvPr/>
          </p:nvCxnSpPr>
          <p:spPr>
            <a:xfrm>
              <a:off x="3723640" y="3608705"/>
              <a:ext cx="209550" cy="1270"/>
            </a:xfrm>
            <a:prstGeom prst="line">
              <a:avLst/>
            </a:prstGeom>
            <a:ln w="19050" cap="flat" cmpd="sng">
              <a:solidFill>
                <a:srgbClr val="FFD85C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5"/>
          <p:cNvGrpSpPr>
            <a:grpSpLocks/>
          </p:cNvGrpSpPr>
          <p:nvPr/>
        </p:nvGrpSpPr>
        <p:grpSpPr>
          <a:xfrm>
            <a:off x="5056505" y="2361565"/>
            <a:ext cx="2132965" cy="3804920"/>
            <a:chOff x="5056505" y="2361565"/>
            <a:chExt cx="2132965" cy="3804920"/>
          </a:xfrm>
        </p:grpSpPr>
        <p:grpSp>
          <p:nvGrpSpPr>
            <p:cNvPr id="103" name="Group 5"/>
            <p:cNvGrpSpPr>
              <a:grpSpLocks/>
            </p:cNvGrpSpPr>
            <p:nvPr/>
          </p:nvGrpSpPr>
          <p:grpSpPr>
            <a:xfrm>
              <a:off x="5056505" y="2555875"/>
              <a:ext cx="2122805" cy="3610610"/>
              <a:chOff x="5056505" y="2555875"/>
              <a:chExt cx="2122805" cy="3610610"/>
            </a:xfrm>
          </p:grpSpPr>
          <p:sp>
            <p:nvSpPr>
              <p:cNvPr id="111" name="Rect 0"/>
              <p:cNvSpPr>
                <a:spLocks/>
              </p:cNvSpPr>
              <p:nvPr/>
            </p:nvSpPr>
            <p:spPr>
              <a:xfrm>
                <a:off x="5056505" y="2555875"/>
                <a:ext cx="2122805" cy="3610610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  <a:prstDash/>
              </a:ln>
              <a:effectLst>
                <a:outerShdw blurRad="63500" sx="102000" sy="102000" algn="ctr" rotWithShape="0">
                  <a:srgbClr val="3378C8">
                    <a:alpha val="9803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2" name="Rect 0"/>
              <p:cNvSpPr>
                <a:spLocks/>
              </p:cNvSpPr>
              <p:nvPr/>
            </p:nvSpPr>
            <p:spPr>
              <a:xfrm>
                <a:off x="5056505" y="6022340"/>
                <a:ext cx="2122805" cy="14351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04" name="Group 5"/>
            <p:cNvGrpSpPr>
              <a:grpSpLocks/>
            </p:cNvGrpSpPr>
            <p:nvPr/>
          </p:nvGrpSpPr>
          <p:grpSpPr>
            <a:xfrm>
              <a:off x="5913755" y="2361565"/>
              <a:ext cx="408940" cy="352425"/>
              <a:chOff x="5913755" y="2361565"/>
              <a:chExt cx="408940" cy="352425"/>
            </a:xfrm>
          </p:grpSpPr>
          <p:sp>
            <p:nvSpPr>
              <p:cNvPr id="108" name="Rect 0"/>
              <p:cNvSpPr>
                <a:spLocks/>
              </p:cNvSpPr>
              <p:nvPr/>
            </p:nvSpPr>
            <p:spPr>
              <a:xfrm>
                <a:off x="5913755" y="2361565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9" name="Rect 0"/>
              <p:cNvSpPr>
                <a:spLocks/>
              </p:cNvSpPr>
              <p:nvPr/>
            </p:nvSpPr>
            <p:spPr>
              <a:xfrm rot="4620000">
                <a:off x="5939155" y="2356485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0" name="Rect 0"/>
              <p:cNvSpPr txBox="1">
                <a:spLocks/>
              </p:cNvSpPr>
              <p:nvPr/>
            </p:nvSpPr>
            <p:spPr>
              <a:xfrm>
                <a:off x="5989955" y="2426970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3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105" name="Rect 0"/>
            <p:cNvSpPr txBox="1">
              <a:spLocks/>
            </p:cNvSpPr>
            <p:nvPr/>
          </p:nvSpPr>
          <p:spPr>
            <a:xfrm>
              <a:off x="5265420" y="2840990"/>
              <a:ext cx="1704975" cy="6762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활용 장비 및</a:t>
              </a:r>
              <a:b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</a:b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재료</a:t>
              </a:r>
              <a:endParaRPr lang="ko-KR" altLang="en-US" sz="1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6" name="Rect 0"/>
            <p:cNvSpPr txBox="1">
              <a:spLocks/>
            </p:cNvSpPr>
            <p:nvPr/>
          </p:nvSpPr>
          <p:spPr>
            <a:xfrm>
              <a:off x="5066665" y="4388485"/>
              <a:ext cx="2123440" cy="1385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백본 스위치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클러스터 서버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002060"/>
                  </a:solidFill>
                  <a:latin typeface="맑은 고딕" charset="0"/>
                  <a:ea typeface="맑은 고딕" charset="0"/>
                </a:rPr>
                <a:t>[Tourinst in Tour] WAS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〮 Amazon Web Service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〮 Github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〮 Docker Hub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〮 Jenkins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07" name="Rect 0"/>
            <p:cNvCxnSpPr>
              <a:cxnSpLocks/>
            </p:cNvCxnSpPr>
            <p:nvPr/>
          </p:nvCxnSpPr>
          <p:spPr>
            <a:xfrm>
              <a:off x="6011545" y="3573145"/>
              <a:ext cx="208915" cy="635"/>
            </a:xfrm>
            <a:prstGeom prst="line">
              <a:avLst/>
            </a:prstGeom>
            <a:ln w="1905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5"/>
          <p:cNvGrpSpPr>
            <a:grpSpLocks/>
          </p:cNvGrpSpPr>
          <p:nvPr/>
        </p:nvGrpSpPr>
        <p:grpSpPr>
          <a:xfrm>
            <a:off x="9621520" y="2361565"/>
            <a:ext cx="2122805" cy="3804920"/>
            <a:chOff x="9621520" y="2361565"/>
            <a:chExt cx="2122805" cy="3804920"/>
          </a:xfrm>
        </p:grpSpPr>
        <p:grpSp>
          <p:nvGrpSpPr>
            <p:cNvPr id="114" name="Group 5"/>
            <p:cNvGrpSpPr>
              <a:grpSpLocks/>
            </p:cNvGrpSpPr>
            <p:nvPr/>
          </p:nvGrpSpPr>
          <p:grpSpPr>
            <a:xfrm>
              <a:off x="9621520" y="2555875"/>
              <a:ext cx="2122805" cy="3610610"/>
              <a:chOff x="9621520" y="2555875"/>
              <a:chExt cx="2122805" cy="3610610"/>
            </a:xfrm>
          </p:grpSpPr>
          <p:sp>
            <p:nvSpPr>
              <p:cNvPr id="122" name="Rect 0"/>
              <p:cNvSpPr>
                <a:spLocks/>
              </p:cNvSpPr>
              <p:nvPr/>
            </p:nvSpPr>
            <p:spPr>
              <a:xfrm>
                <a:off x="9621520" y="2555875"/>
                <a:ext cx="2122805" cy="3610610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  <a:prstDash/>
              </a:ln>
              <a:effectLst>
                <a:outerShdw blurRad="63500" sx="102000" sy="102000" algn="ctr" rotWithShape="0">
                  <a:srgbClr val="3378C8">
                    <a:alpha val="9803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3" name="Rect 0"/>
              <p:cNvSpPr>
                <a:spLocks/>
              </p:cNvSpPr>
              <p:nvPr/>
            </p:nvSpPr>
            <p:spPr>
              <a:xfrm>
                <a:off x="9621520" y="6022340"/>
                <a:ext cx="2122805" cy="143510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115" name="Group 5"/>
            <p:cNvGrpSpPr>
              <a:grpSpLocks/>
            </p:cNvGrpSpPr>
            <p:nvPr/>
          </p:nvGrpSpPr>
          <p:grpSpPr>
            <a:xfrm>
              <a:off x="10478135" y="2361565"/>
              <a:ext cx="408940" cy="352425"/>
              <a:chOff x="10478135" y="2361565"/>
              <a:chExt cx="408940" cy="352425"/>
            </a:xfrm>
          </p:grpSpPr>
          <p:sp>
            <p:nvSpPr>
              <p:cNvPr id="119" name="Rect 0"/>
              <p:cNvSpPr>
                <a:spLocks/>
              </p:cNvSpPr>
              <p:nvPr/>
            </p:nvSpPr>
            <p:spPr>
              <a:xfrm>
                <a:off x="10478135" y="2361565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0" name="Rect 0"/>
              <p:cNvSpPr>
                <a:spLocks/>
              </p:cNvSpPr>
              <p:nvPr/>
            </p:nvSpPr>
            <p:spPr>
              <a:xfrm rot="4620000">
                <a:off x="10504170" y="2356485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1" name="Rect 0"/>
              <p:cNvSpPr txBox="1">
                <a:spLocks/>
              </p:cNvSpPr>
              <p:nvPr/>
            </p:nvSpPr>
            <p:spPr>
              <a:xfrm>
                <a:off x="10554970" y="2426970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5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116" name="Rect 0"/>
            <p:cNvSpPr txBox="1">
              <a:spLocks/>
            </p:cNvSpPr>
            <p:nvPr/>
          </p:nvSpPr>
          <p:spPr>
            <a:xfrm>
              <a:off x="9823450" y="2853055"/>
              <a:ext cx="1704975" cy="6762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활용방안 및</a:t>
              </a:r>
              <a:br>
                <a:rPr sz="1800">
                  <a:latin typeface="맑은 고딕" charset="0"/>
                  <a:ea typeface="맑은 고딕" charset="0"/>
                </a:rPr>
              </a:br>
              <a:r>
                <a:rPr sz="1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기대 효과</a:t>
              </a:r>
              <a:endParaRPr lang="ko-KR" altLang="en-US" sz="1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Rect 0"/>
            <p:cNvSpPr txBox="1">
              <a:spLocks/>
            </p:cNvSpPr>
            <p:nvPr/>
          </p:nvSpPr>
          <p:spPr>
            <a:xfrm>
              <a:off x="9621520" y="4544695"/>
              <a:ext cx="2123440" cy="88900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WAS 구축 스킬 함양</a:t>
              </a:r>
              <a:endParaRPr lang="ko-KR" altLang="en-US" sz="1200" b="1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WAS CI &amp; CD 스킬 함양</a:t>
              </a:r>
              <a:endParaRPr lang="ko-KR" altLang="en-US" sz="1200" b="1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r>
                <a:rPr sz="12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latin typeface="맑은 고딕" charset="0"/>
                  <a:ea typeface="맑은 고딕" charset="0"/>
                </a:rPr>
                <a:t>〮 </a:t>
              </a:r>
              <a:r>
                <a:rPr sz="1200" b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쿠버네티스 스킬 함양</a:t>
              </a:r>
              <a:endParaRPr lang="ko-KR" altLang="en-US" sz="1200" b="1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118" name="Rect 0"/>
            <p:cNvCxnSpPr>
              <a:cxnSpLocks/>
            </p:cNvCxnSpPr>
            <p:nvPr/>
          </p:nvCxnSpPr>
          <p:spPr>
            <a:xfrm>
              <a:off x="10574020" y="3608705"/>
              <a:ext cx="208915" cy="635"/>
            </a:xfrm>
            <a:prstGeom prst="line">
              <a:avLst/>
            </a:prstGeom>
            <a:ln w="1905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28" name="Picture "/>
            <p:cNvPicPr>
              <a:picLocks noChangeAspect="1" noChangeArrowheads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9" name="Picture "/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78" name="Rect 0"/>
          <p:cNvSpPr txBox="1">
            <a:spLocks/>
          </p:cNvSpPr>
          <p:nvPr/>
        </p:nvSpPr>
        <p:spPr>
          <a:xfrm>
            <a:off x="2784475" y="4358005"/>
            <a:ext cx="2123440" cy="12007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rPr>
              <a:t>〮 </a:t>
            </a:r>
            <a:r>
              <a:rPr sz="1200" b="1">
                <a:solidFill>
                  <a:srgbClr val="002060"/>
                </a:solidFill>
                <a:latin typeface="맑은 고딕" charset="0"/>
                <a:ea typeface="맑은 고딕" charset="0"/>
              </a:rPr>
              <a:t>kubernetes 환경에서 </a:t>
            </a:r>
            <a:endParaRPr lang="ko-KR" altLang="en-US" sz="1200" b="1"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rgbClr val="002060"/>
                </a:solidFill>
                <a:latin typeface="맑은 고딕" charset="0"/>
                <a:ea typeface="맑은 고딕" charset="0"/>
              </a:rPr>
              <a:t>  [Tourist in Tour] WAS </a:t>
            </a:r>
            <a:endParaRPr lang="ko-KR" altLang="en-US" sz="1200" b="1"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rgbClr val="002060"/>
                </a:solidFill>
                <a:latin typeface="맑은 고딕" charset="0"/>
                <a:ea typeface="맑은 고딕" charset="0"/>
              </a:rPr>
              <a:t>  구축 및 배포 </a:t>
            </a:r>
            <a:endParaRPr lang="ko-KR" altLang="en-US" sz="1200" b="1"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</a:t>
            </a:r>
            <a:r>
              <a:rPr sz="1200" b="1"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AWS 클라우드에 IaC를 </a:t>
            </a:r>
            <a:endParaRPr lang="ko-KR" altLang="en-US" sz="1200" b="1"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  이용해 [Spring-Petclinic] </a:t>
            </a:r>
            <a:endParaRPr lang="ko-KR" altLang="en-US" sz="1200" b="1"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  WAS 빌드 및 배포</a:t>
            </a:r>
            <a:endParaRPr lang="ko-KR" altLang="en-US" sz="1200" b="1"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9" name="Rect 0"/>
          <p:cNvCxnSpPr>
            <a:cxnSpLocks/>
          </p:cNvCxnSpPr>
          <p:nvPr/>
        </p:nvCxnSpPr>
        <p:spPr>
          <a:xfrm>
            <a:off x="8297545" y="3573145"/>
            <a:ext cx="208915" cy="635"/>
          </a:xfrm>
          <a:prstGeom prst="line">
            <a:avLst/>
          </a:prstGeom>
          <a:ln w="19050" cap="flat" cmpd="sng">
            <a:solidFill>
              <a:srgbClr val="FFD85C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 0"/>
          <p:cNvSpPr txBox="1">
            <a:spLocks/>
          </p:cNvSpPr>
          <p:nvPr/>
        </p:nvSpPr>
        <p:spPr>
          <a:xfrm>
            <a:off x="7446645" y="4171950"/>
            <a:ext cx="2016125" cy="1755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rPr>
              <a:t>〮 Kubernetes - 구축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rPr>
              <a:t>〮 Jenkins - 배포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rPr>
              <a:t>〮 Prometheus / Grafana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002060"/>
                </a:solidFill>
                <a:latin typeface="맑은 고딕" charset="0"/>
                <a:ea typeface="맑은 고딕" charset="0"/>
              </a:rPr>
              <a:t>	– 모니터링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00206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VPC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Bastion EC2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Jenkins EC2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ALB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〮 Auto Scaling Group</a:t>
            </a:r>
            <a:endParaRPr lang="ko-KR" altLang="en-US" sz="12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5" name="Rect 0"/>
          <p:cNvSpPr txBox="1">
            <a:spLocks/>
          </p:cNvSpPr>
          <p:nvPr/>
        </p:nvSpPr>
        <p:spPr>
          <a:xfrm>
            <a:off x="490855" y="4471035"/>
            <a:ext cx="2123440" cy="1165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Jenkins와 GitHub를  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활용해 CI/CD 작업을 수행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코드 자동화 및 배포 관리 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  프로젝트 수행</a:t>
            </a:r>
            <a:endParaRPr lang="ko-KR" altLang="en-US" sz="12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173990" y="2012314"/>
            <a:ext cx="4553858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의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Jenkinsfile</a:t>
            </a:r>
            <a:endParaRPr lang="en-US" altLang="ko-KR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호출</a:t>
            </a: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0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235576B0-6021-4C99-8696-C6517A5B8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31" y="1799675"/>
            <a:ext cx="4682431" cy="4837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7077BE-7D3D-4271-A376-0FC30E8497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4" y="1559622"/>
            <a:ext cx="4561547" cy="510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21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173990" y="2012314"/>
            <a:ext cx="4553858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의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Dockerfile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을 빌드 해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Docker Hub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에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push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0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6A42F6B-3BA1-46A5-A1ED-B99BB1314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706702"/>
            <a:ext cx="4258269" cy="360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FFABA-754C-41C1-9259-D173ED3DC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860" y="2664846"/>
            <a:ext cx="7212161" cy="3405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710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173990" y="2012314"/>
            <a:ext cx="6210042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의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appsepc.yml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및 스크립트 파일을 빌드 해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S3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에 업로드</a:t>
            </a:r>
            <a:endParaRPr lang="en-US" altLang="ko-KR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이후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Code Deploy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의 배포 그룹에 배포 생성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0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4A30159-6100-4613-87B2-DFC82A46AD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192" y="1433830"/>
            <a:ext cx="3724795" cy="4820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F23080-6090-46B8-86F1-B3F9F03EB9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1" y="2899408"/>
            <a:ext cx="7342442" cy="3516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35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173990" y="2012314"/>
            <a:ext cx="6210042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Code Deploy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가 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S3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에 업로드 된 파일을 배포</a:t>
            </a:r>
            <a:endParaRPr lang="en-US" altLang="ko-KR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lang="en-US" altLang="ko-KR"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appsepc.yml</a:t>
            </a:r>
            <a:r>
              <a:rPr lang="en-US" altLang="ko-KR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파일을 읽어 스크립트 파일 실행</a:t>
            </a: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8447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0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9AFA15C-EE46-4B0C-B5F2-A9C57250E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" y="2586046"/>
            <a:ext cx="2095792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CDEAFE-508D-4C72-9839-4753854B5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04" y="4222894"/>
            <a:ext cx="1895740" cy="562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777575B-0C3F-4820-A2B3-EA72B81BC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84" y="5325385"/>
            <a:ext cx="3077004" cy="752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8B29826-B4F1-44D0-BD9A-8F766AF874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304" y="2705040"/>
            <a:ext cx="2753109" cy="10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DC6D808-8A27-4D4C-88E7-0A1A4D7130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49" y="2705040"/>
            <a:ext cx="3656849" cy="3580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508BA1-E94B-4718-8B50-E26A70FC3731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612798" y="3243278"/>
            <a:ext cx="731506" cy="2201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7B1D39-C187-4114-A68E-2D00BD7FF0B5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6612798" y="4503921"/>
            <a:ext cx="731506" cy="13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54CB805-18B6-4A24-B84B-61602007C42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612798" y="5701675"/>
            <a:ext cx="730586" cy="376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990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" y="4881880"/>
            <a:ext cx="7813675" cy="178244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4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716915" y="2330450"/>
            <a:ext cx="4454525" cy="10801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Github로 부터 webhook 신호를 수신한 Jenkins가 </a:t>
            </a:r>
            <a:endParaRPr lang="ko-KR" altLang="en-US" sz="140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 자동으로 빌드 및 이미지 업로드</a:t>
            </a:r>
            <a:endParaRPr lang="ko-KR" altLang="en-US" sz="140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Jenkins가 CodeDeploy를 사용하여 업데이트 적용</a:t>
            </a:r>
            <a:endParaRPr lang="ko-KR" altLang="en-US" sz="140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237480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Spring-Petclinic WAS 구축 및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0" y="2006600"/>
            <a:ext cx="5083810" cy="352806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86" name="그룹 10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0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882650" y="2140585"/>
            <a:ext cx="4207510" cy="39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〮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빌드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후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web에서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바뀐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화면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400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확인</a:t>
            </a:r>
            <a:r>
              <a:rPr sz="1400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endParaRPr lang="ko-KR" altLang="en-US" sz="1400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6243955" cy="3702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Spring-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Petclinic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WAS </a:t>
            </a:r>
            <a:r>
              <a:rPr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구축</a:t>
            </a: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및 </a:t>
            </a:r>
            <a:r>
              <a:rPr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</a:t>
            </a:r>
            <a:r>
              <a:rPr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b="1" spc="-90" dirty="0" err="1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자동화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990215"/>
            <a:ext cx="4384040" cy="342963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6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0" y="2981960"/>
            <a:ext cx="4776470" cy="343789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7" name="Rect 0"/>
          <p:cNvSpPr>
            <a:spLocks/>
          </p:cNvSpPr>
          <p:nvPr/>
        </p:nvSpPr>
        <p:spPr>
          <a:xfrm>
            <a:off x="5735955" y="4601210"/>
            <a:ext cx="982345" cy="234315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11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0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09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1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/>
          </p:cNvSpPr>
          <p:nvPr/>
        </p:nvSpPr>
        <p:spPr>
          <a:xfrm flipH="1" flipV="1">
            <a:off x="173990" y="-6350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5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32" name="Rect 0"/>
          <p:cNvSpPr txBox="1">
            <a:spLocks/>
          </p:cNvSpPr>
          <p:nvPr/>
        </p:nvSpPr>
        <p:spPr>
          <a:xfrm>
            <a:off x="2099310" y="2295525"/>
            <a:ext cx="2831465" cy="4330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accent2"/>
                </a:solidFill>
                <a:latin typeface="맑은 고딕" charset="0"/>
                <a:ea typeface="맑은 고딕" charset="0"/>
              </a:rPr>
              <a:t>◆</a:t>
            </a:r>
            <a:r>
              <a:rPr sz="1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sz="16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빌드 과정 시연 영상</a:t>
            </a: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/>
        </p:nvSpPr>
        <p:spPr>
          <a:xfrm>
            <a:off x="716915" y="1376680"/>
            <a:ext cx="5379085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17.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Spring-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Petclinic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 WAS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구축 및 </a:t>
            </a:r>
            <a:r>
              <a:rPr lang="ko-KR" altLang="en-US" b="1" spc="-90" dirty="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배포 자동화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6" name="그룹 11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1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1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1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3" name="20241118_aws-배포-수정본_1">
            <a:hlinkClick r:id="" action="ppaction://media"/>
            <a:extLst>
              <a:ext uri="{FF2B5EF4-FFF2-40B4-BE49-F238E27FC236}">
                <a16:creationId xmlns:a16="http://schemas.microsoft.com/office/drawing/2014/main" id="{83481DB1-005D-4C4C-BBEE-E903DAF809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14427" y="1433830"/>
            <a:ext cx="5794736" cy="4947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6" b="22185"/>
          <a:stretch>
            <a:fillRect/>
          </a:stretch>
        </p:blipFill>
        <p:spPr>
          <a:xfrm rot="16200000">
            <a:off x="10645775" y="3135630"/>
            <a:ext cx="2551430" cy="542290"/>
          </a:xfrm>
          <a:prstGeom prst="rect">
            <a:avLst/>
          </a:prstGeom>
          <a:noFill/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51763"/>
          <a:stretch>
            <a:fillRect/>
          </a:stretch>
        </p:blipFill>
        <p:spPr>
          <a:xfrm rot="10800000">
            <a:off x="0" y="5284470"/>
            <a:ext cx="1370330" cy="157416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78460" y="4326890"/>
            <a:ext cx="139065" cy="139065"/>
          </a:xfrm>
          <a:prstGeom prst="rect">
            <a:avLst/>
          </a:prstGeom>
          <a:noFill/>
        </p:spPr>
      </p:pic>
      <p:grpSp>
        <p:nvGrpSpPr>
          <p:cNvPr id="18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9" name="Picture 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2060" name="그룹 196"/>
          <p:cNvGrpSpPr>
            <a:grpSpLocks/>
          </p:cNvGrpSpPr>
          <p:nvPr/>
        </p:nvGrpSpPr>
        <p:grpSpPr>
          <a:xfrm>
            <a:off x="121285" y="2179955"/>
            <a:ext cx="11915775" cy="4538980"/>
            <a:chOff x="121285" y="2179955"/>
            <a:chExt cx="11915775" cy="4538980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>
              <a:off x="121285" y="2179955"/>
              <a:ext cx="11915775" cy="453898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Rect 0"/>
            <p:cNvSpPr>
              <a:spLocks/>
            </p:cNvSpPr>
            <p:nvPr/>
          </p:nvSpPr>
          <p:spPr>
            <a:xfrm rot="5400000">
              <a:off x="6050280" y="-2469515"/>
              <a:ext cx="95250" cy="9396095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8" name="텍스트 상자 199"/>
          <p:cNvSpPr txBox="1">
            <a:spLocks/>
          </p:cNvSpPr>
          <p:nvPr/>
        </p:nvSpPr>
        <p:spPr>
          <a:xfrm>
            <a:off x="241935" y="2595880"/>
            <a:ext cx="7983220" cy="9804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① 배포 그룹 문제 상황  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</a:t>
            </a: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처음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jenkins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사용한 배포를 시도할 때 아래와 같이 작성하여 매 배포 시</a:t>
            </a:r>
            <a:r>
              <a:rPr sz="1200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배포 그룹을 만들어 배포를 진행.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    </a:t>
            </a: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첫 배포의 경우 정상적으로 배포가 진행되나,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두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번째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배포부터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변경사항이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적용되지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않음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을 확인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grpSp>
        <p:nvGrpSpPr>
          <p:cNvPr id="2064" name="그룹 213"/>
          <p:cNvGrpSpPr>
            <a:grpSpLocks/>
          </p:cNvGrpSpPr>
          <p:nvPr/>
        </p:nvGrpSpPr>
        <p:grpSpPr>
          <a:xfrm>
            <a:off x="295910" y="3428365"/>
            <a:ext cx="7106920" cy="3211830"/>
            <a:chOff x="295910" y="3428365"/>
            <a:chExt cx="7106920" cy="3211830"/>
          </a:xfrm>
        </p:grpSpPr>
        <p:pic>
          <p:nvPicPr>
            <p:cNvPr id="2054" name="그림 200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910" y="4114800"/>
              <a:ext cx="4075430" cy="2525395"/>
            </a:xfrm>
            <a:prstGeom prst="rect">
              <a:avLst/>
            </a:prstGeom>
            <a:noFill/>
          </p:spPr>
        </p:pic>
        <p:pic>
          <p:nvPicPr>
            <p:cNvPr id="2050" name="그림 201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2025" y="3619500"/>
              <a:ext cx="3491865" cy="2997200"/>
            </a:xfrm>
            <a:prstGeom prst="rect">
              <a:avLst/>
            </a:prstGeom>
            <a:noFill/>
            <a:ln cap="flat" cmpd="sng">
              <a:solidFill>
                <a:schemeClr val="accent5">
                  <a:lumMod val="60000"/>
                  <a:lumOff val="40000"/>
                  <a:alpha val="100000"/>
                </a:schemeClr>
              </a:solidFill>
              <a:prstDash val="solid"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pic>
          <p:nvPicPr>
            <p:cNvPr id="2052" name="그림 20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340" y="3428365"/>
              <a:ext cx="3412490" cy="3180080"/>
            </a:xfrm>
            <a:prstGeom prst="rect">
              <a:avLst/>
            </a:prstGeom>
            <a:noFill/>
            <a:ln cap="flat" cmpd="sng">
              <a:solidFill>
                <a:schemeClr val="accent5">
                  <a:lumMod val="60000"/>
                  <a:lumOff val="40000"/>
                  <a:alpha val="100000"/>
                </a:schemeClr>
              </a:solidFill>
              <a:prstDash val="solid"/>
            </a:ln>
            <a:effectLst>
              <a:outerShdw blurRad="292100" dist="139700" dir="2700000" algn="tl" rotWithShape="0">
                <a:srgbClr val="333333">
                  <a:alpha val="64705"/>
                </a:srgbClr>
              </a:outerShdw>
            </a:effectLst>
          </p:spPr>
        </p:pic>
        <p:cxnSp>
          <p:nvCxnSpPr>
            <p:cNvPr id="17" name="Rect 0"/>
            <p:cNvCxnSpPr>
              <a:cxnSpLocks/>
            </p:cNvCxnSpPr>
            <p:nvPr/>
          </p:nvCxnSpPr>
          <p:spPr>
            <a:xfrm>
              <a:off x="939165" y="5553075"/>
              <a:ext cx="1268095" cy="635"/>
            </a:xfrm>
            <a:prstGeom prst="line">
              <a:avLst/>
            </a:prstGeom>
            <a:ln w="1905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t 0"/>
            <p:cNvCxnSpPr>
              <a:cxnSpLocks/>
            </p:cNvCxnSpPr>
            <p:nvPr/>
          </p:nvCxnSpPr>
          <p:spPr>
            <a:xfrm>
              <a:off x="4070985" y="4148455"/>
              <a:ext cx="612775" cy="635"/>
            </a:xfrm>
            <a:prstGeom prst="line">
              <a:avLst/>
            </a:prstGeom>
            <a:ln w="19050" cap="flat" cmpd="sng">
              <a:solidFill>
                <a:srgbClr val="FF0000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텍스트 상자 203"/>
          <p:cNvSpPr txBox="1">
            <a:spLocks/>
          </p:cNvSpPr>
          <p:nvPr/>
        </p:nvSpPr>
        <p:spPr>
          <a:xfrm>
            <a:off x="7428865" y="3801110"/>
            <a:ext cx="4573270" cy="148844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 문제 인지  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171450" indent="-171450">
              <a:buFont typeface="Malgun Gothic"/>
              <a:buChar char="-"/>
            </a:pP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CodeDeploy가 오토스케일링 그룹이 새로운 EC2를 생성할 때,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자동으로 배포를 시도하는 것을 확인 </a:t>
            </a:r>
            <a:endParaRPr lang="ko-KR" altLang="en-US" sz="1200" b="1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171450" indent="-171450">
              <a:buFont typeface="Malgun Gothic"/>
              <a:buChar char="-"/>
            </a:pP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이는 배포 그룹 단위로 이루어지기 때문에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많은 배포그룹이 하나의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맑은 고딕" charset="0"/>
              </a:rPr>
              <a:t>EC2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배포를 시도하여 생기는 문제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라는 것을 인지.    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2061" name="그림 204"/>
          <p:cNvPicPr>
            <a:picLocks noChangeAspect="1"/>
          </p:cNvPicPr>
          <p:nvPr/>
        </p:nvPicPr>
        <p:blipFill rotWithShape="1">
          <a:blip r:embed="rId12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sp>
        <p:nvSpPr>
          <p:cNvPr id="2062" name="도형 205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3" name="텍스트 상자 206"/>
          <p:cNvSpPr txBox="1">
            <a:spLocks/>
          </p:cNvSpPr>
          <p:nvPr/>
        </p:nvSpPr>
        <p:spPr>
          <a:xfrm>
            <a:off x="716915" y="1376680"/>
            <a:ext cx="4373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18.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</a:t>
            </a:r>
            <a:r>
              <a:rPr lang="ko-KR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류 발생 부분 및 해결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5" name="텍스트 상자 374"/>
          <p:cNvSpPr txBox="1">
            <a:spLocks/>
          </p:cNvSpPr>
          <p:nvPr/>
        </p:nvSpPr>
        <p:spPr>
          <a:xfrm>
            <a:off x="3601085" y="2262505"/>
            <a:ext cx="4996180" cy="372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1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 발생 부분</a:t>
            </a:r>
          </a:p>
        </p:txBody>
      </p:sp>
      <p:grpSp>
        <p:nvGrpSpPr>
          <p:cNvPr id="2066" name="그룹 119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2067" name="텍스트 상자 11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68" name="텍스트 상자 117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Spring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Pet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Clinic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] WAS 구축 및 배포 관리 </a:t>
              </a:r>
              <a:endParaRPr lang="ko-KR" altLang="en-US" sz="28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69" name="텍스트 상자 11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6" b="22185"/>
          <a:stretch>
            <a:fillRect/>
          </a:stretch>
        </p:blipFill>
        <p:spPr>
          <a:xfrm rot="16200000">
            <a:off x="10645775" y="3135630"/>
            <a:ext cx="2551430" cy="542290"/>
          </a:xfrm>
          <a:prstGeom prst="rect">
            <a:avLst/>
          </a:prstGeom>
          <a:noFill/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51763"/>
          <a:stretch>
            <a:fillRect/>
          </a:stretch>
        </p:blipFill>
        <p:spPr>
          <a:xfrm rot="10800000">
            <a:off x="0" y="5284470"/>
            <a:ext cx="1370330" cy="157416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78460" y="4326890"/>
            <a:ext cx="139065" cy="139065"/>
          </a:xfrm>
          <a:prstGeom prst="rect">
            <a:avLst/>
          </a:prstGeom>
          <a:noFill/>
        </p:spPr>
      </p:pic>
      <p:grpSp>
        <p:nvGrpSpPr>
          <p:cNvPr id="18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9" name="Picture 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2060" name="Group 5"/>
          <p:cNvGrpSpPr>
            <a:grpSpLocks/>
          </p:cNvGrpSpPr>
          <p:nvPr/>
        </p:nvGrpSpPr>
        <p:grpSpPr>
          <a:xfrm>
            <a:off x="121285" y="2179955"/>
            <a:ext cx="11915775" cy="4538980"/>
            <a:chOff x="121285" y="2179955"/>
            <a:chExt cx="11915775" cy="4538980"/>
          </a:xfrm>
        </p:grpSpPr>
        <p:sp>
          <p:nvSpPr>
            <p:cNvPr id="14" name="Rect 0"/>
            <p:cNvSpPr>
              <a:spLocks/>
            </p:cNvSpPr>
            <p:nvPr/>
          </p:nvSpPr>
          <p:spPr>
            <a:xfrm>
              <a:off x="121285" y="2179955"/>
              <a:ext cx="11915775" cy="453898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Rect 0"/>
            <p:cNvSpPr>
              <a:spLocks/>
            </p:cNvSpPr>
            <p:nvPr/>
          </p:nvSpPr>
          <p:spPr>
            <a:xfrm rot="5400000">
              <a:off x="6050280" y="-2469515"/>
              <a:ext cx="95250" cy="9396095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061" name="Picture "/>
          <p:cNvPicPr>
            <a:picLocks noChangeAspect="1"/>
          </p:cNvPicPr>
          <p:nvPr/>
        </p:nvPicPr>
        <p:blipFill rotWithShape="1">
          <a:blip r:embed="rId9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sp>
        <p:nvSpPr>
          <p:cNvPr id="2062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3" name="Rect 0"/>
          <p:cNvSpPr txBox="1">
            <a:spLocks/>
          </p:cNvSpPr>
          <p:nvPr/>
        </p:nvSpPr>
        <p:spPr>
          <a:xfrm>
            <a:off x="716915" y="1376680"/>
            <a:ext cx="4373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18.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</a:t>
            </a:r>
            <a:r>
              <a:rPr lang="ko-KR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류 발생 부분 및 해결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64" name="텍스트 상자 214"/>
          <p:cNvSpPr txBox="1">
            <a:spLocks/>
          </p:cNvSpPr>
          <p:nvPr/>
        </p:nvSpPr>
        <p:spPr>
          <a:xfrm>
            <a:off x="544195" y="2768600"/>
            <a:ext cx="11763375" cy="657225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 배포 그룹 문제 해결 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기존의 Jenkins 파일에서 배포 그룹 생성 부분을 제거하고 매번 배포만 생성하는 것으로 해결.    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2065" name="그림 21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515" y="3742690"/>
            <a:ext cx="5041900" cy="215074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66" name="그림 216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3364230"/>
            <a:ext cx="4681855" cy="314261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067" name="도형 217"/>
          <p:cNvSpPr>
            <a:spLocks/>
          </p:cNvSpPr>
          <p:nvPr/>
        </p:nvSpPr>
        <p:spPr>
          <a:xfrm>
            <a:off x="5794375" y="4774565"/>
            <a:ext cx="603885" cy="172720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8" name="도형 218"/>
          <p:cNvSpPr>
            <a:spLocks/>
          </p:cNvSpPr>
          <p:nvPr/>
        </p:nvSpPr>
        <p:spPr>
          <a:xfrm>
            <a:off x="1509395" y="3860800"/>
            <a:ext cx="3950970" cy="100901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9" name="텍스트 상자 375"/>
          <p:cNvSpPr txBox="1">
            <a:spLocks/>
          </p:cNvSpPr>
          <p:nvPr/>
        </p:nvSpPr>
        <p:spPr>
          <a:xfrm>
            <a:off x="3788410" y="2239645"/>
            <a:ext cx="4623435" cy="392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2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해결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사항</a:t>
            </a:r>
          </a:p>
        </p:txBody>
      </p:sp>
      <p:grpSp>
        <p:nvGrpSpPr>
          <p:cNvPr id="2070" name="그룹 12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2071" name="텍스트 상자 12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72" name="텍스트 상자 12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73" name="텍스트 상자 12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6" b="22185"/>
          <a:stretch>
            <a:fillRect/>
          </a:stretch>
        </p:blipFill>
        <p:spPr>
          <a:xfrm rot="16200000">
            <a:off x="10645775" y="3135630"/>
            <a:ext cx="2551430" cy="542290"/>
          </a:xfrm>
          <a:prstGeom prst="rect">
            <a:avLst/>
          </a:prstGeom>
          <a:noFill/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51763"/>
          <a:stretch>
            <a:fillRect/>
          </a:stretch>
        </p:blipFill>
        <p:spPr>
          <a:xfrm rot="10800000">
            <a:off x="0" y="5284470"/>
            <a:ext cx="1370330" cy="157416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78460" y="4326890"/>
            <a:ext cx="139065" cy="139065"/>
          </a:xfrm>
          <a:prstGeom prst="rect">
            <a:avLst/>
          </a:prstGeom>
          <a:noFill/>
        </p:spPr>
      </p:pic>
      <p:grpSp>
        <p:nvGrpSpPr>
          <p:cNvPr id="18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9" name="Picture "/>
            <p:cNvPicPr>
              <a:picLocks noChangeAspect="1" noChangeArrowheads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pic>
        <p:nvPicPr>
          <p:cNvPr id="2061" name="Picture "/>
          <p:cNvPicPr>
            <a:picLocks noChangeAspect="1"/>
          </p:cNvPicPr>
          <p:nvPr/>
        </p:nvPicPr>
        <p:blipFill rotWithShape="1">
          <a:blip r:embed="rId9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896110"/>
            <a:ext cx="12192635" cy="234315"/>
          </a:xfrm>
          <a:prstGeom prst="rect">
            <a:avLst/>
          </a:prstGeom>
          <a:noFill/>
        </p:spPr>
      </p:pic>
      <p:sp>
        <p:nvSpPr>
          <p:cNvPr id="2062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3" name="Rect 0"/>
          <p:cNvSpPr txBox="1">
            <a:spLocks/>
          </p:cNvSpPr>
          <p:nvPr/>
        </p:nvSpPr>
        <p:spPr>
          <a:xfrm>
            <a:off x="716915" y="1376680"/>
            <a:ext cx="4373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18.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</a:t>
            </a:r>
            <a:r>
              <a:rPr lang="ko-KR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류 발생 부분 및 해결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74" name="그룹 235"/>
          <p:cNvGrpSpPr>
            <a:grpSpLocks/>
          </p:cNvGrpSpPr>
          <p:nvPr/>
        </p:nvGrpSpPr>
        <p:grpSpPr>
          <a:xfrm>
            <a:off x="6170295" y="2292350"/>
            <a:ext cx="5888355" cy="4206240"/>
            <a:chOff x="6170295" y="2292350"/>
            <a:chExt cx="5888355" cy="4206240"/>
          </a:xfrm>
        </p:grpSpPr>
        <p:sp>
          <p:nvSpPr>
            <p:cNvPr id="2069" name="도형 230"/>
            <p:cNvSpPr>
              <a:spLocks/>
            </p:cNvSpPr>
            <p:nvPr/>
          </p:nvSpPr>
          <p:spPr>
            <a:xfrm>
              <a:off x="6170295" y="2301240"/>
              <a:ext cx="5888355" cy="419735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0" name="도형 231"/>
            <p:cNvSpPr>
              <a:spLocks/>
            </p:cNvSpPr>
            <p:nvPr/>
          </p:nvSpPr>
          <p:spPr>
            <a:xfrm rot="5400000">
              <a:off x="8920480" y="25400"/>
              <a:ext cx="97790" cy="463169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73" name="그룹 234"/>
          <p:cNvGrpSpPr>
            <a:grpSpLocks/>
          </p:cNvGrpSpPr>
          <p:nvPr/>
        </p:nvGrpSpPr>
        <p:grpSpPr>
          <a:xfrm>
            <a:off x="208280" y="2283460"/>
            <a:ext cx="5805805" cy="4214495"/>
            <a:chOff x="208280" y="2283460"/>
            <a:chExt cx="5805805" cy="4214495"/>
          </a:xfrm>
        </p:grpSpPr>
        <p:sp>
          <p:nvSpPr>
            <p:cNvPr id="2071" name="도형 232"/>
            <p:cNvSpPr>
              <a:spLocks/>
            </p:cNvSpPr>
            <p:nvPr/>
          </p:nvSpPr>
          <p:spPr>
            <a:xfrm>
              <a:off x="208280" y="2283460"/>
              <a:ext cx="5805805" cy="4214495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2" name="도형 233"/>
            <p:cNvSpPr>
              <a:spLocks/>
            </p:cNvSpPr>
            <p:nvPr/>
          </p:nvSpPr>
          <p:spPr>
            <a:xfrm rot="5400000">
              <a:off x="3095625" y="-66675"/>
              <a:ext cx="97790" cy="480568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67" name="Rect 0"/>
          <p:cNvSpPr>
            <a:spLocks/>
          </p:cNvSpPr>
          <p:nvPr/>
        </p:nvSpPr>
        <p:spPr>
          <a:xfrm>
            <a:off x="5878830" y="4382770"/>
            <a:ext cx="429260" cy="295910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75" name="텍스트 상자 236"/>
          <p:cNvSpPr txBox="1">
            <a:spLocks/>
          </p:cNvSpPr>
          <p:nvPr/>
        </p:nvSpPr>
        <p:spPr>
          <a:xfrm>
            <a:off x="208280" y="2826385"/>
            <a:ext cx="5888355" cy="15347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① Application stop 에러 문제 상황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400" b="1" i="0" strike="noStrike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이후 배포를 시도할 때 에러 발생.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  </a:t>
            </a:r>
            <a:r>
              <a:rPr sz="1200" b="1" i="0" strike="noStrike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Application Stop 부분에서 실행되는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stop.sh 부분에서 발생하는 문제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임을 확인.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</a:t>
            </a:r>
            <a:r>
              <a:rPr sz="1200" b="1" i="0" strike="noStrike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-</a:t>
            </a:r>
            <a:r>
              <a:rPr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이후 문제 해결을 위해 stop.sh 부분을 수정했으나 수정 사항이 적용되지 않는 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문제 발생.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076" name="텍스트 상자 237"/>
          <p:cNvSpPr txBox="1">
            <a:spLocks/>
          </p:cNvSpPr>
          <p:nvPr/>
        </p:nvSpPr>
        <p:spPr>
          <a:xfrm>
            <a:off x="6425565" y="2948940"/>
            <a:ext cx="5456555" cy="9347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 Application stop 에러 문제 인지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Application Stop은 </a:t>
            </a:r>
            <a:r>
              <a:rPr sz="1200" b="1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기존에 마지막으로 성공했던 배포 파일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을 확인하여 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실행되는 것을 확인.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2077" name="그림 238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95" y="3865245"/>
            <a:ext cx="4224655" cy="2712720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78" name="그림 23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20" y="5041900"/>
            <a:ext cx="5575935" cy="944245"/>
          </a:xfrm>
          <a:prstGeom prst="rect">
            <a:avLst/>
          </a:prstGeom>
          <a:noFill/>
          <a:ln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079" name="텍스트 상자 240"/>
          <p:cNvSpPr txBox="1">
            <a:spLocks/>
          </p:cNvSpPr>
          <p:nvPr/>
        </p:nvSpPr>
        <p:spPr>
          <a:xfrm>
            <a:off x="6436360" y="3907790"/>
            <a:ext cx="5547995" cy="9347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③ Application stop 에러 문제 해결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-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디플로이 에이전트의 배포 파일로 들어가 마지막으로 성공한 배포를 확인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  <a:p>
            <a:pPr marL="0" indent="0">
              <a:buFontTx/>
              <a:buNone/>
            </a:pPr>
            <a:r>
              <a:rPr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</a:t>
            </a:r>
            <a:r>
              <a:rPr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한 뒤, 해당 내용을 수정하는 것으로 해결.</a:t>
            </a:r>
            <a:endParaRPr lang="ko-KR" altLang="en-US" sz="1200" b="0" i="0" strike="noStrike"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sp>
        <p:nvSpPr>
          <p:cNvPr id="2080" name="텍스트 상자 372"/>
          <p:cNvSpPr txBox="1">
            <a:spLocks/>
          </p:cNvSpPr>
          <p:nvPr/>
        </p:nvSpPr>
        <p:spPr>
          <a:xfrm>
            <a:off x="648335" y="2389505"/>
            <a:ext cx="4996180" cy="372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1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 발생 부분</a:t>
            </a:r>
          </a:p>
        </p:txBody>
      </p:sp>
      <p:sp>
        <p:nvSpPr>
          <p:cNvPr id="2081" name="텍스트 상자 373"/>
          <p:cNvSpPr txBox="1">
            <a:spLocks/>
          </p:cNvSpPr>
          <p:nvPr/>
        </p:nvSpPr>
        <p:spPr>
          <a:xfrm>
            <a:off x="6656705" y="2366645"/>
            <a:ext cx="4623435" cy="392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2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해결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사항</a:t>
            </a:r>
          </a:p>
        </p:txBody>
      </p:sp>
      <p:grpSp>
        <p:nvGrpSpPr>
          <p:cNvPr id="2082" name="그룹 127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2083" name="텍스트 상자 12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84" name="텍스트 상자 125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85" name="텍스트 상자 12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그래픽 131" descr="C:/Users/admin/AppData/Roaming/PolarisOffice/ETemp/13532_15934120/image41.png"/>
          <p:cNvPicPr>
            <a:picLocks noGrp="1" noRot="1" noChangeAspect="1" noMove="1" noResize="1" noEditPoints="1" noChangeArrowheads="1" noChangeShapeType="1" noCrop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0000">
            <a:off x="8621395" y="4762500"/>
            <a:ext cx="3710940" cy="1870075"/>
          </a:xfrm>
          <a:prstGeom prst="rect">
            <a:avLst/>
          </a:prstGeom>
          <a:noFill/>
        </p:spPr>
      </p:pic>
      <p:graphicFrame>
        <p:nvGraphicFramePr>
          <p:cNvPr id="87" name="표 86"/>
          <p:cNvGraphicFramePr>
            <a:graphicFrameLocks noGrp="1"/>
          </p:cNvGraphicFramePr>
          <p:nvPr/>
        </p:nvGraphicFramePr>
        <p:xfrm>
          <a:off x="515620" y="2726055"/>
          <a:ext cx="11210290" cy="363918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3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8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2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75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훈련생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298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역할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담당 업무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981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안성우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팀장</a:t>
                      </a: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6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김성훈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팀원</a:t>
                      </a: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6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최규현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팀원</a:t>
                      </a: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6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97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신송헌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팀원</a:t>
                      </a: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6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5920" y="333375"/>
            <a:ext cx="5948680" cy="831215"/>
            <a:chOff x="375920" y="333375"/>
            <a:chExt cx="5948680" cy="8312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70" y="366395"/>
              <a:ext cx="2252345" cy="276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70" y="584835"/>
              <a:ext cx="4862830" cy="523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5920" y="333375"/>
              <a:ext cx="1266825" cy="831215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620" y="2097405"/>
            <a:ext cx="11218545" cy="379095"/>
            <a:chOff x="515620" y="2097405"/>
            <a:chExt cx="11218545" cy="37909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15620" y="2097405"/>
              <a:ext cx="11218545" cy="37909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34060" y="2136140"/>
              <a:ext cx="5837555" cy="307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Project Mentor : </a:t>
              </a:r>
              <a:r>
                <a:rPr lang="ko-KR" altLang="en-US" sz="14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성진현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		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905" y="5530850"/>
            <a:ext cx="1452245" cy="917575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00" y="6126480"/>
            <a:ext cx="109855" cy="10985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EDF178-AE45-78BF-93DC-29DA514FC743}"/>
              </a:ext>
            </a:extLst>
          </p:cNvPr>
          <p:cNvGrpSpPr/>
          <p:nvPr/>
        </p:nvGrpSpPr>
        <p:grpSpPr>
          <a:xfrm>
            <a:off x="3719830" y="3484880"/>
            <a:ext cx="2143125" cy="358775"/>
            <a:chOff x="3719830" y="3484880"/>
            <a:chExt cx="2143125" cy="358775"/>
          </a:xfrm>
        </p:grpSpPr>
        <p:sp>
          <p:nvSpPr>
            <p:cNvPr id="138" name="사각형: 둥근 모서리 137"/>
            <p:cNvSpPr>
              <a:spLocks/>
            </p:cNvSpPr>
            <p:nvPr/>
          </p:nvSpPr>
          <p:spPr>
            <a:xfrm>
              <a:off x="3719830" y="3484880"/>
              <a:ext cx="214376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AFCED98-113B-F75D-CEB2-39E813851D55}"/>
                </a:ext>
              </a:extLst>
            </p:cNvPr>
            <p:cNvSpPr/>
            <p:nvPr/>
          </p:nvSpPr>
          <p:spPr>
            <a:xfrm>
              <a:off x="3719830" y="3484880"/>
              <a:ext cx="358775" cy="358775"/>
            </a:xfrm>
            <a:prstGeom prst="ellipse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  <p:pic>
          <p:nvPicPr>
            <p:cNvPr id="144" name="그래픽 143">
              <a:extLst>
                <a:ext uri="{FF2B5EF4-FFF2-40B4-BE49-F238E27FC236}">
                  <a16:creationId xmlns:a16="http://schemas.microsoft.com/office/drawing/2014/main" id="{9FA35B57-A2CE-9C5D-103D-53DF07421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788410" y="3559175"/>
              <a:ext cx="192405" cy="209550"/>
            </a:xfrm>
            <a:prstGeom prst="rect">
              <a:avLst/>
            </a:prstGeom>
          </p:spPr>
        </p:pic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4115435" y="3528695"/>
              <a:ext cx="171323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프로젝트 관리</a:t>
              </a: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3" name="그룹 13"/>
          <p:cNvGrpSpPr>
            <a:grpSpLocks/>
          </p:cNvGrpSpPr>
          <p:nvPr/>
        </p:nvGrpSpPr>
        <p:grpSpPr>
          <a:xfrm>
            <a:off x="6261735" y="4273550"/>
            <a:ext cx="2471420" cy="359410"/>
            <a:chOff x="6261735" y="4273550"/>
            <a:chExt cx="2471420" cy="359410"/>
          </a:xfrm>
        </p:grpSpPr>
        <p:sp>
          <p:nvSpPr>
            <p:cNvPr id="155" name="사각형: 둥근 모서리 154"/>
            <p:cNvSpPr>
              <a:spLocks/>
            </p:cNvSpPr>
            <p:nvPr/>
          </p:nvSpPr>
          <p:spPr>
            <a:xfrm>
              <a:off x="6261735" y="4273550"/>
              <a:ext cx="247142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56" name="타원 155"/>
            <p:cNvSpPr>
              <a:spLocks/>
            </p:cNvSpPr>
            <p:nvPr/>
          </p:nvSpPr>
          <p:spPr>
            <a:xfrm>
              <a:off x="6261735" y="4273550"/>
              <a:ext cx="35941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60" name="TextBox 159"/>
            <p:cNvSpPr txBox="1">
              <a:spLocks/>
            </p:cNvSpPr>
            <p:nvPr/>
          </p:nvSpPr>
          <p:spPr>
            <a:xfrm>
              <a:off x="6727190" y="4312285"/>
              <a:ext cx="18669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k8s Master &amp; Cluster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80" name="그래픽 179" descr="C:/Users/admin/AppData/Roaming/PolarisOffice/ETemp/13532_15934120/image57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125" y="4351020"/>
              <a:ext cx="217805" cy="193675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5" name="_x278651016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9090" y="5013960"/>
            <a:ext cx="1692910" cy="1372870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D647781-33F0-481D-9C58-BD7A6627F5FD}"/>
              </a:ext>
            </a:extLst>
          </p:cNvPr>
          <p:cNvGrpSpPr/>
          <p:nvPr/>
        </p:nvGrpSpPr>
        <p:grpSpPr>
          <a:xfrm>
            <a:off x="6264275" y="5037455"/>
            <a:ext cx="2466975" cy="366395"/>
            <a:chOff x="6264275" y="5037455"/>
            <a:chExt cx="2466975" cy="366395"/>
          </a:xfrm>
        </p:grpSpPr>
        <p:sp>
          <p:nvSpPr>
            <p:cNvPr id="61" name="사각형: 둥근 모서리 60"/>
            <p:cNvSpPr>
              <a:spLocks/>
            </p:cNvSpPr>
            <p:nvPr/>
          </p:nvSpPr>
          <p:spPr>
            <a:xfrm>
              <a:off x="6264275" y="5037455"/>
              <a:ext cx="246761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62" name="타원 61"/>
            <p:cNvSpPr>
              <a:spLocks/>
            </p:cNvSpPr>
            <p:nvPr/>
          </p:nvSpPr>
          <p:spPr>
            <a:xfrm>
              <a:off x="6278245" y="5045075"/>
              <a:ext cx="372745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pic>
          <p:nvPicPr>
            <p:cNvPr id="63" name="그래픽 62" descr="C:/Users/admin/AppData/Roaming/PolarisOffice/ETemp/13532_15934120/image55.png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3175" y="5119370"/>
              <a:ext cx="200025" cy="210185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>
              <a:spLocks/>
            </p:cNvSpPr>
            <p:nvPr/>
          </p:nvSpPr>
          <p:spPr>
            <a:xfrm>
              <a:off x="6694170" y="5071745"/>
              <a:ext cx="157797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Jenkins CI &amp; CD 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D0C1A00-348D-4DCF-BD4E-A70FA17A9324}"/>
              </a:ext>
            </a:extLst>
          </p:cNvPr>
          <p:cNvGrpSpPr/>
          <p:nvPr/>
        </p:nvGrpSpPr>
        <p:grpSpPr>
          <a:xfrm>
            <a:off x="9137650" y="3476625"/>
            <a:ext cx="2127885" cy="369570"/>
            <a:chOff x="9137650" y="3476625"/>
            <a:chExt cx="2127885" cy="369570"/>
          </a:xfrm>
        </p:grpSpPr>
        <p:sp>
          <p:nvSpPr>
            <p:cNvPr id="66" name="사각형: 둥근 모서리 65"/>
            <p:cNvSpPr>
              <a:spLocks/>
            </p:cNvSpPr>
            <p:nvPr/>
          </p:nvSpPr>
          <p:spPr>
            <a:xfrm>
              <a:off x="9137650" y="3476625"/>
              <a:ext cx="212852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67" name="타원 66"/>
            <p:cNvSpPr>
              <a:spLocks/>
            </p:cNvSpPr>
            <p:nvPr/>
          </p:nvSpPr>
          <p:spPr>
            <a:xfrm>
              <a:off x="9150350" y="3488055"/>
              <a:ext cx="35814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pic>
          <p:nvPicPr>
            <p:cNvPr id="68" name="그래픽 67" descr="C:/Users/admin/AppData/Roaming/PolarisOffice/ETemp/13532_15934120/image55.pn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805" y="3562350"/>
              <a:ext cx="192405" cy="210185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>
              <a:spLocks/>
            </p:cNvSpPr>
            <p:nvPr/>
          </p:nvSpPr>
          <p:spPr>
            <a:xfrm>
              <a:off x="9527540" y="3503295"/>
              <a:ext cx="146494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Metal LB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BC77F4C-D915-41B9-BAD2-7E2C48030F2A}"/>
              </a:ext>
            </a:extLst>
          </p:cNvPr>
          <p:cNvGrpSpPr/>
          <p:nvPr/>
        </p:nvGrpSpPr>
        <p:grpSpPr>
          <a:xfrm>
            <a:off x="6270625" y="3477895"/>
            <a:ext cx="2409190" cy="487680"/>
            <a:chOff x="6270625" y="3477895"/>
            <a:chExt cx="2409190" cy="487680"/>
          </a:xfrm>
        </p:grpSpPr>
        <p:sp>
          <p:nvSpPr>
            <p:cNvPr id="71" name="사각형: 둥근 모서리 70"/>
            <p:cNvSpPr>
              <a:spLocks/>
            </p:cNvSpPr>
            <p:nvPr/>
          </p:nvSpPr>
          <p:spPr>
            <a:xfrm>
              <a:off x="6278245" y="3477895"/>
              <a:ext cx="2402205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72" name="타원 71"/>
            <p:cNvSpPr>
              <a:spLocks/>
            </p:cNvSpPr>
            <p:nvPr/>
          </p:nvSpPr>
          <p:spPr>
            <a:xfrm>
              <a:off x="6270625" y="3479165"/>
              <a:ext cx="42037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pic>
          <p:nvPicPr>
            <p:cNvPr id="73" name="그래픽 72" descr="C:/Users/admin/AppData/Roaming/PolarisOffice/ETemp/13532_15934120/image55.pn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750" y="3553460"/>
              <a:ext cx="226060" cy="210185"/>
            </a:xfrm>
            <a:prstGeom prst="rect">
              <a:avLst/>
            </a:prstGeom>
            <a:noFill/>
          </p:spPr>
        </p:pic>
        <p:sp>
          <p:nvSpPr>
            <p:cNvPr id="74" name="TextBox 73"/>
            <p:cNvSpPr txBox="1">
              <a:spLocks/>
            </p:cNvSpPr>
            <p:nvPr/>
          </p:nvSpPr>
          <p:spPr>
            <a:xfrm>
              <a:off x="6718300" y="3503930"/>
              <a:ext cx="1911350" cy="4622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Prometheus &amp; Grafana 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2E178213-E62E-4710-8D07-A18A627C3914}"/>
              </a:ext>
            </a:extLst>
          </p:cNvPr>
          <p:cNvGrpSpPr/>
          <p:nvPr/>
        </p:nvGrpSpPr>
        <p:grpSpPr>
          <a:xfrm>
            <a:off x="3720465" y="5759450"/>
            <a:ext cx="2148840" cy="368935"/>
            <a:chOff x="3720465" y="5759450"/>
            <a:chExt cx="2148840" cy="368935"/>
          </a:xfrm>
        </p:grpSpPr>
        <p:sp>
          <p:nvSpPr>
            <p:cNvPr id="88" name="사각형: 둥근 모서리 87"/>
            <p:cNvSpPr>
              <a:spLocks/>
            </p:cNvSpPr>
            <p:nvPr/>
          </p:nvSpPr>
          <p:spPr>
            <a:xfrm>
              <a:off x="3720465" y="5759450"/>
              <a:ext cx="2149475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89" name="타원 88"/>
            <p:cNvSpPr>
              <a:spLocks/>
            </p:cNvSpPr>
            <p:nvPr/>
          </p:nvSpPr>
          <p:spPr>
            <a:xfrm>
              <a:off x="3729990" y="5769610"/>
              <a:ext cx="36195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90" name="TextBox 89"/>
            <p:cNvSpPr txBox="1">
              <a:spLocks/>
            </p:cNvSpPr>
            <p:nvPr/>
          </p:nvSpPr>
          <p:spPr>
            <a:xfrm>
              <a:off x="4166870" y="5802630"/>
              <a:ext cx="147891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L3 Switch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91" name="그래픽 90" descr="C:/Users/admin/AppData/Roaming/PolarisOffice/ETemp/13532_15934120/image61.png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525" y="5835015"/>
              <a:ext cx="193040" cy="219710"/>
            </a:xfrm>
            <a:prstGeom prst="rect">
              <a:avLst/>
            </a:prstGeom>
            <a:noFill/>
          </p:spPr>
        </p:pic>
      </p:grpSp>
      <p:grpSp>
        <p:nvGrpSpPr>
          <p:cNvPr id="184" name="그룹 14"/>
          <p:cNvGrpSpPr>
            <a:grpSpLocks/>
          </p:cNvGrpSpPr>
          <p:nvPr/>
        </p:nvGrpSpPr>
        <p:grpSpPr>
          <a:xfrm>
            <a:off x="3714115" y="4266565"/>
            <a:ext cx="2160270" cy="359410"/>
            <a:chOff x="3714115" y="4266565"/>
            <a:chExt cx="2160270" cy="359410"/>
          </a:xfrm>
        </p:grpSpPr>
        <p:sp>
          <p:nvSpPr>
            <p:cNvPr id="93" name="사각형: 둥근 모서리 92"/>
            <p:cNvSpPr>
              <a:spLocks/>
            </p:cNvSpPr>
            <p:nvPr/>
          </p:nvSpPr>
          <p:spPr>
            <a:xfrm>
              <a:off x="3714115" y="4266565"/>
              <a:ext cx="216027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94" name="타원 93"/>
            <p:cNvSpPr>
              <a:spLocks/>
            </p:cNvSpPr>
            <p:nvPr/>
          </p:nvSpPr>
          <p:spPr>
            <a:xfrm>
              <a:off x="3714115" y="4266565"/>
              <a:ext cx="35941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95" name="TextBox 94"/>
            <p:cNvSpPr txBox="1">
              <a:spLocks/>
            </p:cNvSpPr>
            <p:nvPr/>
          </p:nvSpPr>
          <p:spPr>
            <a:xfrm>
              <a:off x="4112895" y="4305300"/>
              <a:ext cx="151828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WAS</a:t>
              </a:r>
              <a:r>
                <a:rPr lang="en-US" alt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&amp; mysql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96" name="그래픽 95" descr="C:/Users/admin/AppData/Roaming/PolarisOffice/ETemp/13532_15934120/image57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870" y="4344035"/>
              <a:ext cx="217805" cy="193675"/>
            </a:xfrm>
            <a:prstGeom prst="rect">
              <a:avLst/>
            </a:prstGeom>
            <a:noFill/>
          </p:spPr>
        </p:pic>
      </p:grpSp>
      <p:grpSp>
        <p:nvGrpSpPr>
          <p:cNvPr id="185" name="그룹 19"/>
          <p:cNvGrpSpPr>
            <a:grpSpLocks/>
          </p:cNvGrpSpPr>
          <p:nvPr/>
        </p:nvGrpSpPr>
        <p:grpSpPr>
          <a:xfrm>
            <a:off x="3721100" y="5024755"/>
            <a:ext cx="2200910" cy="359410"/>
            <a:chOff x="3721100" y="5024755"/>
            <a:chExt cx="2200910" cy="359410"/>
          </a:xfrm>
        </p:grpSpPr>
        <p:sp>
          <p:nvSpPr>
            <p:cNvPr id="186" name="도형 15"/>
            <p:cNvSpPr>
              <a:spLocks/>
            </p:cNvSpPr>
            <p:nvPr/>
          </p:nvSpPr>
          <p:spPr>
            <a:xfrm>
              <a:off x="3721100" y="5024755"/>
              <a:ext cx="220091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87" name="도형 16"/>
            <p:cNvSpPr>
              <a:spLocks/>
            </p:cNvSpPr>
            <p:nvPr/>
          </p:nvSpPr>
          <p:spPr>
            <a:xfrm>
              <a:off x="3724910" y="5024755"/>
              <a:ext cx="35814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세방고딕 Regular" charset="0"/>
                <a:ea typeface="세방고딕 Regular" charset="0"/>
              </a:endParaRPr>
            </a:p>
          </p:txBody>
        </p:sp>
        <p:pic>
          <p:nvPicPr>
            <p:cNvPr id="188" name="그림 17" descr="C:/Users/admin/AppData/Roaming/PolarisOffice/ETemp/13532_15934120/fImage763627893281.png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7300" y="5099050"/>
              <a:ext cx="192405" cy="210185"/>
            </a:xfrm>
            <a:prstGeom prst="rect">
              <a:avLst/>
            </a:prstGeom>
            <a:noFill/>
          </p:spPr>
        </p:pic>
        <p:sp>
          <p:nvSpPr>
            <p:cNvPr id="189" name="텍스트 상자 18"/>
            <p:cNvSpPr txBox="1">
              <a:spLocks/>
            </p:cNvSpPr>
            <p:nvPr/>
          </p:nvSpPr>
          <p:spPr>
            <a:xfrm>
              <a:off x="4124325" y="5051425"/>
              <a:ext cx="151447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Ansible 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0" name="그룹 24"/>
          <p:cNvGrpSpPr>
            <a:grpSpLocks/>
          </p:cNvGrpSpPr>
          <p:nvPr/>
        </p:nvGrpSpPr>
        <p:grpSpPr>
          <a:xfrm>
            <a:off x="9146540" y="5020945"/>
            <a:ext cx="2320925" cy="370205"/>
            <a:chOff x="9146540" y="5020945"/>
            <a:chExt cx="2320925" cy="370205"/>
          </a:xfrm>
        </p:grpSpPr>
        <p:sp>
          <p:nvSpPr>
            <p:cNvPr id="191" name="도형 20"/>
            <p:cNvSpPr>
              <a:spLocks/>
            </p:cNvSpPr>
            <p:nvPr/>
          </p:nvSpPr>
          <p:spPr>
            <a:xfrm>
              <a:off x="9146540" y="5031740"/>
              <a:ext cx="2146300" cy="3594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6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92" name="도형 21"/>
            <p:cNvSpPr>
              <a:spLocks/>
            </p:cNvSpPr>
            <p:nvPr/>
          </p:nvSpPr>
          <p:spPr>
            <a:xfrm>
              <a:off x="9154160" y="5020945"/>
              <a:ext cx="359410" cy="35941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세방고딕 Regular" charset="0"/>
                <a:ea typeface="세방고딕 Regular" charset="0"/>
              </a:endParaRPr>
            </a:p>
          </p:txBody>
        </p:sp>
        <p:sp>
          <p:nvSpPr>
            <p:cNvPr id="193" name="텍스트 상자 22"/>
            <p:cNvSpPr txBox="1">
              <a:spLocks/>
            </p:cNvSpPr>
            <p:nvPr/>
          </p:nvSpPr>
          <p:spPr>
            <a:xfrm>
              <a:off x="9600565" y="5086985"/>
              <a:ext cx="1866900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12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Cloud</a:t>
              </a:r>
              <a:endParaRPr lang="ko-KR" altLang="en-US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94" name="그림 23" descr="C:/Users/admin/AppData/Roaming/PolarisOffice/ETemp/13532_15934120/fImage735527956827.png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5280" y="5086350"/>
              <a:ext cx="229235" cy="21971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" b="11486"/>
          <a:stretch>
            <a:fillRect/>
          </a:stretch>
        </p:blipFill>
        <p:spPr>
          <a:xfrm>
            <a:off x="7589520" y="4695190"/>
            <a:ext cx="4603115" cy="216344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>
          <a:xfrm>
            <a:off x="375920" y="333375"/>
            <a:ext cx="11631930" cy="830580"/>
            <a:chOff x="375920" y="333375"/>
            <a:chExt cx="11631930" cy="830580"/>
          </a:xfrm>
        </p:grpSpPr>
        <p:sp>
          <p:nvSpPr>
            <p:cNvPr id="27" name="Rect 0"/>
            <p:cNvSpPr txBox="1">
              <a:spLocks/>
            </p:cNvSpPr>
            <p:nvPr/>
          </p:nvSpPr>
          <p:spPr>
            <a:xfrm>
              <a:off x="1461770" y="366395"/>
              <a:ext cx="2253615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2235835" y="2492895"/>
            <a:ext cx="291465" cy="39987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6666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세방고딕 Bold" charset="0"/>
              <a:ea typeface="세방고딕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13715" y="2621280"/>
            <a:ext cx="1739265" cy="12007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charset="0"/>
                <a:ea typeface="맑은 고딕 Semilight" charset="0"/>
              </a:rPr>
              <a:t>프로젝트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charset="0"/>
              <a:ea typeface="맑은 고딕 Semi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charset="0"/>
                <a:ea typeface="맑은 고딕 Semilight" charset="0"/>
              </a:rPr>
              <a:t>Part Ⅱ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charset="0"/>
              <a:ea typeface="맑은 고딕 Semi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맑은 고딕 Semilight" charset="0"/>
                <a:ea typeface="맑은 고딕 Semilight" charset="0"/>
              </a:rPr>
              <a:t>수행 경과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 Semilight" charset="0"/>
              <a:ea typeface="맑은 고딕 Semilight" charset="0"/>
            </a:endParaRPr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2626389" y="3083658"/>
            <a:ext cx="9171305" cy="673735"/>
            <a:chOff x="2638425" y="3394075"/>
            <a:chExt cx="9171305" cy="673735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2830830" y="3394075"/>
              <a:ext cx="8903335" cy="673735"/>
            </a:xfrm>
            <a:prstGeom prst="roundRect">
              <a:avLst/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9" name="Group 5"/>
            <p:cNvGrpSpPr>
              <a:grpSpLocks/>
            </p:cNvGrpSpPr>
            <p:nvPr/>
          </p:nvGrpSpPr>
          <p:grpSpPr>
            <a:xfrm>
              <a:off x="2638425" y="3545205"/>
              <a:ext cx="408940" cy="352425"/>
              <a:chOff x="2638425" y="3545205"/>
              <a:chExt cx="408940" cy="352425"/>
            </a:xfrm>
          </p:grpSpPr>
          <p:sp>
            <p:nvSpPr>
              <p:cNvPr id="50" name="Rect 0"/>
              <p:cNvSpPr>
                <a:spLocks/>
              </p:cNvSpPr>
              <p:nvPr/>
            </p:nvSpPr>
            <p:spPr>
              <a:xfrm>
                <a:off x="2638425" y="3545205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4620000">
                <a:off x="2663825" y="3540125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Rect 0"/>
              <p:cNvSpPr txBox="1">
                <a:spLocks/>
              </p:cNvSpPr>
              <p:nvPr/>
            </p:nvSpPr>
            <p:spPr>
              <a:xfrm>
                <a:off x="2714625" y="3611245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2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61" name="Rect 0"/>
            <p:cNvSpPr txBox="1">
              <a:spLocks/>
            </p:cNvSpPr>
            <p:nvPr/>
          </p:nvSpPr>
          <p:spPr>
            <a:xfrm>
              <a:off x="3209290" y="3431540"/>
              <a:ext cx="8600440" cy="308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Kubernetes </a:t>
              </a:r>
              <a:r>
                <a:rPr lang="en-US" sz="14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cluster</a:t>
              </a:r>
              <a:r>
                <a:rPr sz="14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4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설정</a:t>
              </a:r>
              <a:endPara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Rect 0"/>
          <p:cNvSpPr>
            <a:spLocks/>
          </p:cNvSpPr>
          <p:nvPr/>
        </p:nvSpPr>
        <p:spPr>
          <a:xfrm>
            <a:off x="2830830" y="4019500"/>
            <a:ext cx="8903335" cy="503555"/>
          </a:xfrm>
          <a:prstGeom prst="roundRect">
            <a:avLst/>
          </a:prstGeom>
          <a:solidFill>
            <a:schemeClr val="bg1">
              <a:alpha val="84780"/>
            </a:schemeClr>
          </a:solidFill>
          <a:ln>
            <a:noFill/>
            <a:prstDash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>
            <a:grpSpLocks/>
          </p:cNvGrpSpPr>
          <p:nvPr/>
        </p:nvGrpSpPr>
        <p:grpSpPr>
          <a:xfrm>
            <a:off x="2638425" y="4077072"/>
            <a:ext cx="408940" cy="371742"/>
            <a:chOff x="2638425" y="4481830"/>
            <a:chExt cx="408940" cy="352425"/>
          </a:xfrm>
        </p:grpSpPr>
        <p:sp>
          <p:nvSpPr>
            <p:cNvPr id="54" name="Rect 0"/>
            <p:cNvSpPr>
              <a:spLocks/>
            </p:cNvSpPr>
            <p:nvPr/>
          </p:nvSpPr>
          <p:spPr>
            <a:xfrm>
              <a:off x="2638425" y="4481830"/>
              <a:ext cx="408940" cy="352425"/>
            </a:xfrm>
            <a:prstGeom prst="hexagon">
              <a:avLst/>
            </a:prstGeom>
            <a:solidFill>
              <a:srgbClr val="3378C8"/>
            </a:solidFill>
            <a:ln w="1270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Rect 0"/>
            <p:cNvSpPr>
              <a:spLocks/>
            </p:cNvSpPr>
            <p:nvPr/>
          </p:nvSpPr>
          <p:spPr>
            <a:xfrm rot="4620000">
              <a:off x="2663825" y="4476750"/>
              <a:ext cx="307340" cy="321310"/>
            </a:xfrm>
            <a:custGeom>
              <a:avLst/>
              <a:gdLst>
                <a:gd name="TX0" fmla="*/ 0 w 751713"/>
                <a:gd name="TY0" fmla="*/ 497894 h 766420"/>
                <a:gd name="TX1" fmla="*/ 107134 w 751713"/>
                <a:gd name="TY1" fmla="*/ 3253 h 766420"/>
                <a:gd name="TX2" fmla="*/ 119855 w 751713"/>
                <a:gd name="TY2" fmla="*/ 0 h 766420"/>
                <a:gd name="TX3" fmla="*/ 751712 w 751713"/>
                <a:gd name="TY3" fmla="*/ 649798 h 766420"/>
                <a:gd name="TX4" fmla="*/ 749455 w 751713"/>
                <a:gd name="TY4" fmla="*/ 660217 h 766420"/>
                <a:gd name="TX5" fmla="*/ 334147 w 751713"/>
                <a:gd name="TY5" fmla="*/ 766419 h 766420"/>
                <a:gd name="TX6" fmla="*/ 0 w 751713"/>
                <a:gd name="TY6" fmla="*/ 497894 h 76642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51713" h="766420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 rotWithShape="1">
              <a:gsLst>
                <a:gs pos="0">
                  <a:srgbClr val="2069C2">
                    <a:alpha val="14000"/>
                  </a:srgbClr>
                </a:gs>
                <a:gs pos="69000">
                  <a:schemeClr val="bg1">
                    <a:alpha val="20000"/>
                  </a:schemeClr>
                </a:gs>
              </a:gsLst>
              <a:lin ang="15000000"/>
            </a:gra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 txBox="1">
              <a:spLocks/>
            </p:cNvSpPr>
            <p:nvPr/>
          </p:nvSpPr>
          <p:spPr>
            <a:xfrm>
              <a:off x="2714625" y="4547235"/>
              <a:ext cx="256540" cy="24701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rPr>
                <a:t>3</a:t>
              </a:r>
              <a:endParaRPr lang="ko-KR" altLang="en-US" sz="160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sp>
        <p:nvSpPr>
          <p:cNvPr id="63" name="Rect 0"/>
          <p:cNvSpPr txBox="1">
            <a:spLocks/>
          </p:cNvSpPr>
          <p:nvPr/>
        </p:nvSpPr>
        <p:spPr>
          <a:xfrm>
            <a:off x="3209290" y="4113076"/>
            <a:ext cx="8524875" cy="2300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[Tourist in tour] WAS 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구축</a:t>
            </a:r>
            <a:endParaRPr lang="ko-KR" altLang="en-US" sz="14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Group 5"/>
          <p:cNvGrpSpPr>
            <a:grpSpLocks/>
          </p:cNvGrpSpPr>
          <p:nvPr/>
        </p:nvGrpSpPr>
        <p:grpSpPr>
          <a:xfrm>
            <a:off x="2638425" y="2161340"/>
            <a:ext cx="9095740" cy="673735"/>
            <a:chOff x="2638425" y="2456815"/>
            <a:chExt cx="9095740" cy="673735"/>
          </a:xfrm>
        </p:grpSpPr>
        <p:sp>
          <p:nvSpPr>
            <p:cNvPr id="31" name="Rect 0"/>
            <p:cNvSpPr>
              <a:spLocks/>
            </p:cNvSpPr>
            <p:nvPr/>
          </p:nvSpPr>
          <p:spPr>
            <a:xfrm>
              <a:off x="2830830" y="2456815"/>
              <a:ext cx="8903335" cy="673735"/>
            </a:xfrm>
            <a:prstGeom prst="roundRect">
              <a:avLst/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/>
            <p:cNvSpPr txBox="1">
              <a:spLocks/>
            </p:cNvSpPr>
            <p:nvPr/>
          </p:nvSpPr>
          <p:spPr>
            <a:xfrm>
              <a:off x="3166745" y="2528570"/>
              <a:ext cx="8343265" cy="308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목표 : 장고</a:t>
              </a:r>
              <a:r>
                <a:rPr sz="14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를 이용하여 [</a:t>
              </a: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Tourist] WAS 서버</a:t>
              </a:r>
              <a:r>
                <a:rPr sz="140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를 구축 </a:t>
              </a:r>
              <a:endParaRPr lang="ko-KR" altLang="en-US" sz="14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" name="Group 5"/>
            <p:cNvGrpSpPr>
              <a:grpSpLocks/>
            </p:cNvGrpSpPr>
            <p:nvPr/>
          </p:nvGrpSpPr>
          <p:grpSpPr>
            <a:xfrm>
              <a:off x="2638425" y="2608580"/>
              <a:ext cx="408940" cy="388620"/>
              <a:chOff x="2638425" y="2608580"/>
              <a:chExt cx="408940" cy="388620"/>
            </a:xfrm>
          </p:grpSpPr>
          <p:sp>
            <p:nvSpPr>
              <p:cNvPr id="46" name="Rect 0"/>
              <p:cNvSpPr>
                <a:spLocks/>
              </p:cNvSpPr>
              <p:nvPr/>
            </p:nvSpPr>
            <p:spPr>
              <a:xfrm>
                <a:off x="2638425" y="2608580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Rect 0"/>
              <p:cNvSpPr>
                <a:spLocks/>
              </p:cNvSpPr>
              <p:nvPr/>
            </p:nvSpPr>
            <p:spPr>
              <a:xfrm rot="4620000">
                <a:off x="2663825" y="2603500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Rect 0"/>
              <p:cNvSpPr txBox="1">
                <a:spLocks/>
              </p:cNvSpPr>
              <p:nvPr/>
            </p:nvSpPr>
            <p:spPr>
              <a:xfrm>
                <a:off x="2714625" y="2674620"/>
                <a:ext cx="256540" cy="3232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1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sp>
        <p:nvSpPr>
          <p:cNvPr id="43" name="Rect 0"/>
          <p:cNvSpPr>
            <a:spLocks/>
          </p:cNvSpPr>
          <p:nvPr/>
        </p:nvSpPr>
        <p:spPr>
          <a:xfrm>
            <a:off x="2819429" y="4797152"/>
            <a:ext cx="8903335" cy="537759"/>
          </a:xfrm>
          <a:prstGeom prst="roundRect">
            <a:avLst/>
          </a:prstGeom>
          <a:solidFill>
            <a:schemeClr val="bg1">
              <a:alpha val="84780"/>
            </a:schemeClr>
          </a:solidFill>
          <a:ln>
            <a:noFill/>
            <a:prstDash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7" name="Group 5"/>
          <p:cNvGrpSpPr>
            <a:grpSpLocks/>
          </p:cNvGrpSpPr>
          <p:nvPr/>
        </p:nvGrpSpPr>
        <p:grpSpPr>
          <a:xfrm>
            <a:off x="2627024" y="4863869"/>
            <a:ext cx="408940" cy="352425"/>
            <a:chOff x="2638425" y="5418455"/>
            <a:chExt cx="408940" cy="352425"/>
          </a:xfrm>
        </p:grpSpPr>
        <p:sp>
          <p:nvSpPr>
            <p:cNvPr id="58" name="Rect 0"/>
            <p:cNvSpPr>
              <a:spLocks/>
            </p:cNvSpPr>
            <p:nvPr/>
          </p:nvSpPr>
          <p:spPr>
            <a:xfrm>
              <a:off x="2638425" y="5418455"/>
              <a:ext cx="408940" cy="352425"/>
            </a:xfrm>
            <a:prstGeom prst="hexagon">
              <a:avLst/>
            </a:prstGeom>
            <a:solidFill>
              <a:srgbClr val="3378C8"/>
            </a:solidFill>
            <a:ln w="1270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/>
            <p:cNvSpPr>
              <a:spLocks/>
            </p:cNvSpPr>
            <p:nvPr/>
          </p:nvSpPr>
          <p:spPr>
            <a:xfrm rot="4620000">
              <a:off x="2663825" y="5413375"/>
              <a:ext cx="307340" cy="321310"/>
            </a:xfrm>
            <a:custGeom>
              <a:avLst/>
              <a:gdLst>
                <a:gd name="TX0" fmla="*/ 0 w 751713"/>
                <a:gd name="TY0" fmla="*/ 497894 h 766420"/>
                <a:gd name="TX1" fmla="*/ 107134 w 751713"/>
                <a:gd name="TY1" fmla="*/ 3253 h 766420"/>
                <a:gd name="TX2" fmla="*/ 119855 w 751713"/>
                <a:gd name="TY2" fmla="*/ 0 h 766420"/>
                <a:gd name="TX3" fmla="*/ 751712 w 751713"/>
                <a:gd name="TY3" fmla="*/ 649798 h 766420"/>
                <a:gd name="TX4" fmla="*/ 749455 w 751713"/>
                <a:gd name="TY4" fmla="*/ 660217 h 766420"/>
                <a:gd name="TX5" fmla="*/ 334147 w 751713"/>
                <a:gd name="TY5" fmla="*/ 766419 h 766420"/>
                <a:gd name="TX6" fmla="*/ 0 w 751713"/>
                <a:gd name="TY6" fmla="*/ 497894 h 76642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51713" h="766420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 rotWithShape="1">
              <a:gsLst>
                <a:gs pos="0">
                  <a:srgbClr val="2069C2">
                    <a:alpha val="14000"/>
                  </a:srgbClr>
                </a:gs>
                <a:gs pos="69000">
                  <a:schemeClr val="bg1">
                    <a:alpha val="20000"/>
                  </a:schemeClr>
                </a:gs>
              </a:gsLst>
              <a:lin ang="15000000"/>
            </a:gra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 txBox="1">
              <a:spLocks/>
            </p:cNvSpPr>
            <p:nvPr/>
          </p:nvSpPr>
          <p:spPr>
            <a:xfrm>
              <a:off x="2714625" y="5483860"/>
              <a:ext cx="256540" cy="24701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rPr>
                <a:t>4</a:t>
              </a:r>
              <a:endPara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sp>
        <p:nvSpPr>
          <p:cNvPr id="65" name="Rect 0"/>
          <p:cNvSpPr txBox="1">
            <a:spLocks/>
          </p:cNvSpPr>
          <p:nvPr/>
        </p:nvSpPr>
        <p:spPr>
          <a:xfrm>
            <a:off x="3204239" y="4905774"/>
            <a:ext cx="695642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Metal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LB 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3"/>
          <a:stretch>
            <a:fillRect/>
          </a:stretch>
        </p:blipFill>
        <p:spPr>
          <a:xfrm rot="5400000">
            <a:off x="-476250" y="2466975"/>
            <a:ext cx="1439545" cy="486410"/>
          </a:xfrm>
          <a:prstGeom prst="rect">
            <a:avLst/>
          </a:prstGeom>
          <a:noFill/>
        </p:spPr>
      </p:pic>
      <p:grpSp>
        <p:nvGrpSpPr>
          <p:cNvPr id="25" name="Group 5"/>
          <p:cNvGrpSpPr>
            <a:grpSpLocks/>
          </p:cNvGrpSpPr>
          <p:nvPr/>
        </p:nvGrpSpPr>
        <p:grpSpPr>
          <a:xfrm>
            <a:off x="257810" y="4277360"/>
            <a:ext cx="1918335" cy="1756410"/>
            <a:chOff x="257810" y="4277360"/>
            <a:chExt cx="1918335" cy="1756410"/>
          </a:xfrm>
        </p:grpSpPr>
        <p:pic>
          <p:nvPicPr>
            <p:cNvPr id="76" name="Picture 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20" y="4956810"/>
              <a:ext cx="110490" cy="110490"/>
            </a:xfrm>
            <a:prstGeom prst="rect">
              <a:avLst/>
            </a:prstGeom>
            <a:noFill/>
          </p:spPr>
        </p:pic>
        <p:pic>
          <p:nvPicPr>
            <p:cNvPr id="78" name="Picture 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10" y="4277360"/>
              <a:ext cx="142875" cy="142875"/>
            </a:xfrm>
            <a:prstGeom prst="rect">
              <a:avLst/>
            </a:prstGeom>
            <a:noFill/>
          </p:spPr>
        </p:pic>
        <p:pic>
          <p:nvPicPr>
            <p:cNvPr id="80" name="Picture 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060" y="5861685"/>
              <a:ext cx="172085" cy="172085"/>
            </a:xfrm>
            <a:prstGeom prst="rect">
              <a:avLst/>
            </a:prstGeom>
            <a:noFill/>
          </p:spPr>
        </p:pic>
      </p:grpSp>
      <p:grpSp>
        <p:nvGrpSpPr>
          <p:cNvPr id="22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26" name="Picture "/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8" name="Picture 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64" name="Rect 0"/>
          <p:cNvSpPr>
            <a:spLocks/>
          </p:cNvSpPr>
          <p:nvPr/>
        </p:nvSpPr>
        <p:spPr>
          <a:xfrm>
            <a:off x="3245485" y="2547534"/>
            <a:ext cx="892810" cy="199390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세부 사항</a:t>
            </a:r>
            <a:endParaRPr lang="ko-KR" altLang="en-US" sz="12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Rect 0"/>
          <p:cNvSpPr txBox="1">
            <a:spLocks/>
          </p:cNvSpPr>
          <p:nvPr/>
        </p:nvSpPr>
        <p:spPr>
          <a:xfrm>
            <a:off x="4130040" y="2498706"/>
            <a:ext cx="7151370" cy="3467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mysql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컨테이너를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독립적으로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실행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,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django는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deployment로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pod을</a:t>
            </a:r>
            <a:r>
              <a:rPr sz="1200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생성</a:t>
            </a:r>
            <a:endParaRPr lang="ko-KR" altLang="en-US" sz="1200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Rect 0"/>
          <p:cNvSpPr txBox="1">
            <a:spLocks/>
          </p:cNvSpPr>
          <p:nvPr/>
        </p:nvSpPr>
        <p:spPr>
          <a:xfrm>
            <a:off x="4121814" y="3405603"/>
            <a:ext cx="7151370" cy="3467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Cluster 구성 : Master node (192.168.0.10), worker node1~3 (192.168.0.11~13)</a:t>
            </a:r>
            <a:endParaRPr lang="ko-KR" altLang="en-US" sz="12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3229639" y="3459253"/>
            <a:ext cx="892810" cy="199390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</a:t>
            </a:r>
            <a:r>
              <a:rPr sz="12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세부</a:t>
            </a:r>
            <a:r>
              <a:rPr sz="1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</a:t>
            </a:r>
            <a:r>
              <a:rPr sz="1200" b="1" dirty="0" err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사항</a:t>
            </a:r>
            <a:endParaRPr lang="ko-KR" altLang="en-US" sz="1200" b="1" dirty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>
            <a:extLst>
              <a:ext uri="{FF2B5EF4-FFF2-40B4-BE49-F238E27FC236}">
                <a16:creationId xmlns:a16="http://schemas.microsoft.com/office/drawing/2014/main" id="{305FE4E2-CF3D-427A-B8FB-4D80AB864A4C}"/>
              </a:ext>
            </a:extLst>
          </p:cNvPr>
          <p:cNvSpPr>
            <a:spLocks/>
          </p:cNvSpPr>
          <p:nvPr/>
        </p:nvSpPr>
        <p:spPr>
          <a:xfrm>
            <a:off x="2819429" y="5553236"/>
            <a:ext cx="8903335" cy="462915"/>
          </a:xfrm>
          <a:prstGeom prst="roundRect">
            <a:avLst/>
          </a:prstGeom>
          <a:solidFill>
            <a:schemeClr val="bg1">
              <a:alpha val="84780"/>
            </a:schemeClr>
          </a:solidFill>
          <a:ln>
            <a:noFill/>
            <a:prstDash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67" name="Group 5">
            <a:extLst>
              <a:ext uri="{FF2B5EF4-FFF2-40B4-BE49-F238E27FC236}">
                <a16:creationId xmlns:a16="http://schemas.microsoft.com/office/drawing/2014/main" id="{5F23BCB0-501B-4F39-A969-703049B8154C}"/>
              </a:ext>
            </a:extLst>
          </p:cNvPr>
          <p:cNvGrpSpPr>
            <a:grpSpLocks/>
          </p:cNvGrpSpPr>
          <p:nvPr/>
        </p:nvGrpSpPr>
        <p:grpSpPr>
          <a:xfrm>
            <a:off x="2627024" y="5606092"/>
            <a:ext cx="408940" cy="352425"/>
            <a:chOff x="2638425" y="5418455"/>
            <a:chExt cx="408940" cy="352425"/>
          </a:xfrm>
        </p:grpSpPr>
        <p:sp>
          <p:nvSpPr>
            <p:cNvPr id="81" name="Rect 0">
              <a:extLst>
                <a:ext uri="{FF2B5EF4-FFF2-40B4-BE49-F238E27FC236}">
                  <a16:creationId xmlns:a16="http://schemas.microsoft.com/office/drawing/2014/main" id="{1F1CB408-0307-4F7A-80DA-261953FA1AA6}"/>
                </a:ext>
              </a:extLst>
            </p:cNvPr>
            <p:cNvSpPr>
              <a:spLocks/>
            </p:cNvSpPr>
            <p:nvPr/>
          </p:nvSpPr>
          <p:spPr>
            <a:xfrm>
              <a:off x="2638425" y="5418455"/>
              <a:ext cx="408940" cy="352425"/>
            </a:xfrm>
            <a:prstGeom prst="hexagon">
              <a:avLst/>
            </a:prstGeom>
            <a:solidFill>
              <a:srgbClr val="3378C8"/>
            </a:solidFill>
            <a:ln w="12700" cap="flat" cmpd="sng">
              <a:solidFill>
                <a:srgbClr val="3378C8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Rect 0">
              <a:extLst>
                <a:ext uri="{FF2B5EF4-FFF2-40B4-BE49-F238E27FC236}">
                  <a16:creationId xmlns:a16="http://schemas.microsoft.com/office/drawing/2014/main" id="{1549377A-56EC-4FCF-B67C-E9CDD63D1F76}"/>
                </a:ext>
              </a:extLst>
            </p:cNvPr>
            <p:cNvSpPr>
              <a:spLocks/>
            </p:cNvSpPr>
            <p:nvPr/>
          </p:nvSpPr>
          <p:spPr>
            <a:xfrm rot="4620000">
              <a:off x="2663825" y="5413375"/>
              <a:ext cx="307340" cy="321310"/>
            </a:xfrm>
            <a:custGeom>
              <a:avLst/>
              <a:gdLst>
                <a:gd name="TX0" fmla="*/ 0 w 751713"/>
                <a:gd name="TY0" fmla="*/ 497894 h 766420"/>
                <a:gd name="TX1" fmla="*/ 107134 w 751713"/>
                <a:gd name="TY1" fmla="*/ 3253 h 766420"/>
                <a:gd name="TX2" fmla="*/ 119855 w 751713"/>
                <a:gd name="TY2" fmla="*/ 0 h 766420"/>
                <a:gd name="TX3" fmla="*/ 751712 w 751713"/>
                <a:gd name="TY3" fmla="*/ 649798 h 766420"/>
                <a:gd name="TX4" fmla="*/ 749455 w 751713"/>
                <a:gd name="TY4" fmla="*/ 660217 h 766420"/>
                <a:gd name="TX5" fmla="*/ 334147 w 751713"/>
                <a:gd name="TY5" fmla="*/ 766419 h 766420"/>
                <a:gd name="TX6" fmla="*/ 0 w 751713"/>
                <a:gd name="TY6" fmla="*/ 497894 h 76642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751713" h="766420">
                  <a:moveTo>
                    <a:pt x="0" y="497894"/>
                  </a:moveTo>
                  <a:lnTo>
                    <a:pt x="107134" y="3253"/>
                  </a:lnTo>
                  <a:lnTo>
                    <a:pt x="119855" y="0"/>
                  </a:lnTo>
                  <a:lnTo>
                    <a:pt x="751712" y="649798"/>
                  </a:lnTo>
                  <a:lnTo>
                    <a:pt x="749455" y="660217"/>
                  </a:lnTo>
                  <a:lnTo>
                    <a:pt x="334147" y="766419"/>
                  </a:lnTo>
                  <a:lnTo>
                    <a:pt x="0" y="497894"/>
                  </a:lnTo>
                  <a:close/>
                </a:path>
              </a:pathLst>
            </a:custGeom>
            <a:gradFill rotWithShape="1">
              <a:gsLst>
                <a:gs pos="0">
                  <a:srgbClr val="2069C2">
                    <a:alpha val="14000"/>
                  </a:srgbClr>
                </a:gs>
                <a:gs pos="69000">
                  <a:schemeClr val="bg1">
                    <a:alpha val="20000"/>
                  </a:schemeClr>
                </a:gs>
              </a:gsLst>
              <a:lin ang="15000000"/>
            </a:gra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Rect 0">
              <a:extLst>
                <a:ext uri="{FF2B5EF4-FFF2-40B4-BE49-F238E27FC236}">
                  <a16:creationId xmlns:a16="http://schemas.microsoft.com/office/drawing/2014/main" id="{C39F7A0C-677F-4572-BEC6-858E3B7216A3}"/>
                </a:ext>
              </a:extLst>
            </p:cNvPr>
            <p:cNvSpPr txBox="1">
              <a:spLocks/>
            </p:cNvSpPr>
            <p:nvPr/>
          </p:nvSpPr>
          <p:spPr>
            <a:xfrm>
              <a:off x="2714625" y="5483860"/>
              <a:ext cx="256540" cy="24701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1600" dirty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rPr>
                <a:t>5</a:t>
              </a:r>
              <a:endParaRPr lang="ko-KR" altLang="en-US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sp>
        <p:nvSpPr>
          <p:cNvPr id="68" name="Rect 0">
            <a:extLst>
              <a:ext uri="{FF2B5EF4-FFF2-40B4-BE49-F238E27FC236}">
                <a16:creationId xmlns:a16="http://schemas.microsoft.com/office/drawing/2014/main" id="{79C6214B-5A1A-430F-BED0-03C8663507E9}"/>
              </a:ext>
            </a:extLst>
          </p:cNvPr>
          <p:cNvSpPr txBox="1">
            <a:spLocks/>
          </p:cNvSpPr>
          <p:nvPr/>
        </p:nvSpPr>
        <p:spPr>
          <a:xfrm>
            <a:off x="3204239" y="5632953"/>
            <a:ext cx="695642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Prometheus &amp; Grafana 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  <p:sp>
        <p:nvSpPr>
          <p:cNvPr id="86" name="Rect 0">
            <a:extLst>
              <a:ext uri="{FF2B5EF4-FFF2-40B4-BE49-F238E27FC236}">
                <a16:creationId xmlns:a16="http://schemas.microsoft.com/office/drawing/2014/main" id="{18A11914-DFDB-478C-9875-5656AC512C05}"/>
              </a:ext>
            </a:extLst>
          </p:cNvPr>
          <p:cNvSpPr>
            <a:spLocks/>
          </p:cNvSpPr>
          <p:nvPr/>
        </p:nvSpPr>
        <p:spPr>
          <a:xfrm>
            <a:off x="2803554" y="6237041"/>
            <a:ext cx="8903335" cy="462915"/>
          </a:xfrm>
          <a:prstGeom prst="roundRect">
            <a:avLst/>
          </a:prstGeom>
          <a:solidFill>
            <a:schemeClr val="bg1">
              <a:alpha val="84780"/>
            </a:schemeClr>
          </a:solidFill>
          <a:ln>
            <a:noFill/>
            <a:prstDash/>
          </a:ln>
          <a:effectLst>
            <a:outerShdw blurRad="76200" algn="ctr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8" name="Rect 0">
            <a:extLst>
              <a:ext uri="{FF2B5EF4-FFF2-40B4-BE49-F238E27FC236}">
                <a16:creationId xmlns:a16="http://schemas.microsoft.com/office/drawing/2014/main" id="{F358186E-7ABD-40E0-A877-1696C6BE667F}"/>
              </a:ext>
            </a:extLst>
          </p:cNvPr>
          <p:cNvSpPr>
            <a:spLocks/>
          </p:cNvSpPr>
          <p:nvPr/>
        </p:nvSpPr>
        <p:spPr>
          <a:xfrm>
            <a:off x="2611149" y="6289897"/>
            <a:ext cx="408940" cy="352425"/>
          </a:xfrm>
          <a:prstGeom prst="hexagon">
            <a:avLst/>
          </a:prstGeom>
          <a:solidFill>
            <a:srgbClr val="3378C8"/>
          </a:solidFill>
          <a:ln w="12700" cap="flat" cmpd="sng">
            <a:solidFill>
              <a:srgbClr val="3378C8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89" name="Rect 0">
            <a:extLst>
              <a:ext uri="{FF2B5EF4-FFF2-40B4-BE49-F238E27FC236}">
                <a16:creationId xmlns:a16="http://schemas.microsoft.com/office/drawing/2014/main" id="{6C1301F6-67D5-4FC5-AF08-C6D706AB3104}"/>
              </a:ext>
            </a:extLst>
          </p:cNvPr>
          <p:cNvSpPr>
            <a:spLocks/>
          </p:cNvSpPr>
          <p:nvPr/>
        </p:nvSpPr>
        <p:spPr>
          <a:xfrm rot="4620000">
            <a:off x="2636549" y="6284817"/>
            <a:ext cx="307340" cy="321310"/>
          </a:xfrm>
          <a:custGeom>
            <a:avLst/>
            <a:gdLst>
              <a:gd name="TX0" fmla="*/ 0 w 751713"/>
              <a:gd name="TY0" fmla="*/ 497894 h 766420"/>
              <a:gd name="TX1" fmla="*/ 107134 w 751713"/>
              <a:gd name="TY1" fmla="*/ 3253 h 766420"/>
              <a:gd name="TX2" fmla="*/ 119855 w 751713"/>
              <a:gd name="TY2" fmla="*/ 0 h 766420"/>
              <a:gd name="TX3" fmla="*/ 751712 w 751713"/>
              <a:gd name="TY3" fmla="*/ 649798 h 766420"/>
              <a:gd name="TX4" fmla="*/ 749455 w 751713"/>
              <a:gd name="TY4" fmla="*/ 660217 h 766420"/>
              <a:gd name="TX5" fmla="*/ 334147 w 751713"/>
              <a:gd name="TY5" fmla="*/ 766419 h 766420"/>
              <a:gd name="TX6" fmla="*/ 0 w 751713"/>
              <a:gd name="TY6" fmla="*/ 497894 h 76642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751713" h="766420">
                <a:moveTo>
                  <a:pt x="0" y="497894"/>
                </a:moveTo>
                <a:lnTo>
                  <a:pt x="107134" y="3253"/>
                </a:lnTo>
                <a:lnTo>
                  <a:pt x="119855" y="0"/>
                </a:lnTo>
                <a:lnTo>
                  <a:pt x="751712" y="649798"/>
                </a:lnTo>
                <a:lnTo>
                  <a:pt x="749455" y="660217"/>
                </a:lnTo>
                <a:lnTo>
                  <a:pt x="334147" y="766419"/>
                </a:lnTo>
                <a:lnTo>
                  <a:pt x="0" y="497894"/>
                </a:lnTo>
                <a:close/>
              </a:path>
            </a:pathLst>
          </a:custGeom>
          <a:gradFill rotWithShape="1">
            <a:gsLst>
              <a:gs pos="0">
                <a:srgbClr val="2069C2">
                  <a:alpha val="14000"/>
                </a:srgbClr>
              </a:gs>
              <a:gs pos="69000">
                <a:schemeClr val="bg1">
                  <a:alpha val="20000"/>
                </a:schemeClr>
              </a:gs>
            </a:gsLst>
            <a:lin ang="15000000"/>
          </a:gra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90" name="Rect 0">
            <a:extLst>
              <a:ext uri="{FF2B5EF4-FFF2-40B4-BE49-F238E27FC236}">
                <a16:creationId xmlns:a16="http://schemas.microsoft.com/office/drawing/2014/main" id="{0D76AE82-24DD-42FF-B9CB-53A44F07F56A}"/>
              </a:ext>
            </a:extLst>
          </p:cNvPr>
          <p:cNvSpPr txBox="1">
            <a:spLocks/>
          </p:cNvSpPr>
          <p:nvPr/>
        </p:nvSpPr>
        <p:spPr>
          <a:xfrm>
            <a:off x="2687349" y="6355302"/>
            <a:ext cx="256540" cy="247015"/>
          </a:xfrm>
          <a:prstGeom prst="rect">
            <a:avLst/>
          </a:prstGeom>
          <a:noFill/>
        </p:spPr>
        <p:txBody>
          <a:bodyPr vert="horz" wrap="square" lIns="0" tIns="0" rIns="0" bIns="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dirty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세방고딕 Bold" charset="0"/>
                <a:ea typeface="세방고딕 Bold" charset="0"/>
              </a:rPr>
              <a:t>6</a:t>
            </a:r>
            <a:endParaRPr lang="ko-KR" altLang="en-US" sz="1600" dirty="0">
              <a:ln w="9525" cap="flat" cmpd="sng">
                <a:solidFill>
                  <a:schemeClr val="accent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세방고딕 Bold" charset="0"/>
              <a:ea typeface="세방고딕 Bold" charset="0"/>
            </a:endParaRPr>
          </a:p>
        </p:txBody>
      </p:sp>
      <p:sp>
        <p:nvSpPr>
          <p:cNvPr id="91" name="Rect 0">
            <a:extLst>
              <a:ext uri="{FF2B5EF4-FFF2-40B4-BE49-F238E27FC236}">
                <a16:creationId xmlns:a16="http://schemas.microsoft.com/office/drawing/2014/main" id="{D6349DF3-C8A2-4111-B13C-B04B05351230}"/>
              </a:ext>
            </a:extLst>
          </p:cNvPr>
          <p:cNvSpPr txBox="1">
            <a:spLocks/>
          </p:cNvSpPr>
          <p:nvPr/>
        </p:nvSpPr>
        <p:spPr>
          <a:xfrm>
            <a:off x="3188364" y="6316758"/>
            <a:ext cx="6956425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Jenkins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&amp;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DNS </a:t>
            </a:r>
            <a:r>
              <a:rPr lang="ko-KR" altLang="en-US" sz="14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설치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400050"/>
            <a:chOff x="541655" y="143002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585" y="143002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000" b="1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네트워크 및 인프라 구성도</a:t>
              </a:r>
              <a:endParaRPr lang="ko-KR" altLang="en-US" sz="20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655" y="153924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49881DA-F6FA-45E6-8A7B-48017A916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2117725"/>
            <a:ext cx="7092950" cy="467423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B07DA1-9744-45FD-B957-9C39F5DA1B0B}"/>
              </a:ext>
            </a:extLst>
          </p:cNvPr>
          <p:cNvSpPr/>
          <p:nvPr/>
        </p:nvSpPr>
        <p:spPr>
          <a:xfrm>
            <a:off x="1461770" y="1917065"/>
            <a:ext cx="8486775" cy="49409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3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2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2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3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43180" y="193484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1">
            <a:extLst>
              <a:ext uri="{FF2B5EF4-FFF2-40B4-BE49-F238E27FC236}">
                <a16:creationId xmlns:a16="http://schemas.microsoft.com/office/drawing/2014/main" id="{F2309FAD-D16F-4A50-A7C2-8FD2DF308CA9}"/>
              </a:ext>
            </a:extLst>
          </p:cNvPr>
          <p:cNvSpPr txBox="1"/>
          <p:nvPr/>
        </p:nvSpPr>
        <p:spPr>
          <a:xfrm>
            <a:off x="565785" y="2950210"/>
            <a:ext cx="4601210" cy="161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   모든 서버를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 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백본에 연결한다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   GATEWAY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604000101010101" pitchFamily="18" charset="-127"/>
              </a:rPr>
              <a:t>설정</a:t>
            </a:r>
            <a:endParaRPr lang="en-US" altLang="ko-KR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• 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Int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Giga0/0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192.168.0.1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1600" b="1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  <a:ea typeface="맑은 고딕" panose="020B0503020000020004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22FAAA6-AD44-4812-B386-8DA958017F6A}"/>
              </a:ext>
            </a:extLst>
          </p:cNvPr>
          <p:cNvSpPr/>
          <p:nvPr/>
        </p:nvSpPr>
        <p:spPr>
          <a:xfrm>
            <a:off x="646430" y="2167890"/>
            <a:ext cx="2965450" cy="518160"/>
          </a:xfrm>
          <a:prstGeom prst="roundRect">
            <a:avLst/>
          </a:prstGeom>
          <a:solidFill>
            <a:srgbClr val="3378C8"/>
          </a:solidFill>
          <a:ln>
            <a:noFill/>
          </a:ln>
          <a:effectLst>
            <a:outerShdw dist="38100" dir="2700000" algn="tl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481E1F-D647-49F7-AAD7-9FFC215E2F0C}"/>
              </a:ext>
            </a:extLst>
          </p:cNvPr>
          <p:cNvSpPr txBox="1"/>
          <p:nvPr/>
        </p:nvSpPr>
        <p:spPr>
          <a:xfrm>
            <a:off x="911225" y="2185035"/>
            <a:ext cx="2622550" cy="41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rPr>
              <a:t>L3 Switch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6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백본스위치</a:t>
            </a:r>
            <a:r>
              <a:rPr lang="ko-KR" altLang="en-US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16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D85C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23CC288-C779-4842-8A16-4190DB579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280" y="2818130"/>
            <a:ext cx="3467100" cy="308800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2E964-A771-4C09-BAA1-3A16EAE95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0" y="4272280"/>
            <a:ext cx="2693670" cy="161988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878982-6F11-4F6E-B755-D27ABBB7884E}"/>
              </a:ext>
            </a:extLst>
          </p:cNvPr>
          <p:cNvSpPr/>
          <p:nvPr/>
        </p:nvSpPr>
        <p:spPr>
          <a:xfrm>
            <a:off x="603885" y="3926840"/>
            <a:ext cx="133350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31D532-81AF-4832-BFE9-65D408A23A2A}"/>
              </a:ext>
            </a:extLst>
          </p:cNvPr>
          <p:cNvSpPr/>
          <p:nvPr/>
        </p:nvSpPr>
        <p:spPr>
          <a:xfrm>
            <a:off x="603885" y="3150870"/>
            <a:ext cx="133350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39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3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37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3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56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SpPr/>
          <p:nvPr/>
        </p:nvSpPr>
        <p:spPr>
          <a:xfrm>
            <a:off x="6350" y="-74295"/>
            <a:ext cx="12186285" cy="6861810"/>
          </a:xfrm>
          <a:custGeom>
            <a:avLst/>
            <a:gdLst>
              <a:gd name="connsiteX0" fmla="*/ 0 w 12186590"/>
              <a:gd name="connsiteY0" fmla="*/ 0 h 6861580"/>
              <a:gd name="connsiteX1" fmla="*/ 12186591 w 12186590"/>
              <a:gd name="connsiteY1" fmla="*/ 0 h 6861580"/>
              <a:gd name="connsiteX2" fmla="*/ 12186591 w 12186590"/>
              <a:gd name="connsiteY2" fmla="*/ 6861581 h 6861580"/>
              <a:gd name="connsiteX3" fmla="*/ 0 w 12186590"/>
              <a:gd name="connsiteY3" fmla="*/ 6861581 h 686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90" h="6861580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 w="10818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1">
            <a:extLst>
              <a:ext uri="{FF2B5EF4-FFF2-40B4-BE49-F238E27FC236}">
                <a16:creationId xmlns:a16="http://schemas.microsoft.com/office/drawing/2014/main" id="{F2309FAD-D16F-4A50-A7C2-8FD2DF308CA9}"/>
              </a:ext>
            </a:extLst>
          </p:cNvPr>
          <p:cNvSpPr txBox="1"/>
          <p:nvPr/>
        </p:nvSpPr>
        <p:spPr>
          <a:xfrm>
            <a:off x="815340" y="2197100"/>
            <a:ext cx="5509260" cy="122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NAT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설정</a:t>
            </a:r>
            <a:endParaRPr lang="en-US" altLang="ko-KR" sz="16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• ACL 192.168.0.0/24 </a:t>
            </a:r>
            <a:r>
              <a:rPr lang="ko-KR" altLang="en-US" sz="16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 b="1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인터페이스 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Giga0/1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NAT overload </a:t>
            </a:r>
            <a:r>
              <a:rPr lang="ko-KR" altLang="en-U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설정</a:t>
            </a:r>
            <a:endParaRPr lang="ko-KR" altLang="en-US" sz="1600" b="1" kern="0" spc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함초롬바탕" panose="020306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F984E24-DB22-4A64-A537-74553FB99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45" y="3709035"/>
            <a:ext cx="6013450" cy="247142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6D4639-8CB3-4F91-B291-F5087FD69E5C}"/>
              </a:ext>
            </a:extLst>
          </p:cNvPr>
          <p:cNvSpPr/>
          <p:nvPr/>
        </p:nvSpPr>
        <p:spPr>
          <a:xfrm>
            <a:off x="815340" y="2385060"/>
            <a:ext cx="133350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143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4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41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4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5716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en-US" altLang="ko-KR" sz="20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kubernetes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Cluster 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682C17-4C21-4E5C-8611-696ABDC7FC01}"/>
              </a:ext>
            </a:extLst>
          </p:cNvPr>
          <p:cNvGrpSpPr/>
          <p:nvPr/>
        </p:nvGrpSpPr>
        <p:grpSpPr>
          <a:xfrm>
            <a:off x="616585" y="2048510"/>
            <a:ext cx="4682490" cy="598805"/>
            <a:chOff x="616585" y="2048510"/>
            <a:chExt cx="4682490" cy="59880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D54F773-6C73-4887-BD92-85310B0BB793}"/>
                </a:ext>
              </a:extLst>
            </p:cNvPr>
            <p:cNvSpPr/>
            <p:nvPr/>
          </p:nvSpPr>
          <p:spPr>
            <a:xfrm>
              <a:off x="616585" y="2048510"/>
              <a:ext cx="4682490" cy="59880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486591E8-5745-4731-BF47-7E5C7475CA3C}"/>
                </a:ext>
              </a:extLst>
            </p:cNvPr>
            <p:cNvSpPr txBox="1"/>
            <p:nvPr/>
          </p:nvSpPr>
          <p:spPr>
            <a:xfrm>
              <a:off x="871220" y="2080895"/>
              <a:ext cx="4271010" cy="452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쿠버네티스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master node 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워크노드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설정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DB2544D1-926F-491B-A534-0D73009C28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" y="3411855"/>
            <a:ext cx="4538345" cy="2007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7E8E9C4-E558-4FC5-B4FB-57A85B432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3557905"/>
            <a:ext cx="5873750" cy="1601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C6F578-A1AD-4F9E-98C2-5B8A87FFBDD5}"/>
              </a:ext>
            </a:extLst>
          </p:cNvPr>
          <p:cNvSpPr txBox="1"/>
          <p:nvPr/>
        </p:nvSpPr>
        <p:spPr>
          <a:xfrm>
            <a:off x="1137920" y="3024505"/>
            <a:ext cx="36969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각각의 노드에서 </a:t>
            </a:r>
            <a:r>
              <a:rPr lang="en-US" altLang="ko-KR" dirty="0"/>
              <a:t>Host Name </a:t>
            </a:r>
            <a:r>
              <a:rPr lang="ko-KR" altLang="en-US" dirty="0"/>
              <a:t>등록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0ACDE6-F82D-48EA-B917-D05CC124CF79}"/>
              </a:ext>
            </a:extLst>
          </p:cNvPr>
          <p:cNvSpPr txBox="1"/>
          <p:nvPr/>
        </p:nvSpPr>
        <p:spPr>
          <a:xfrm>
            <a:off x="5664200" y="3115310"/>
            <a:ext cx="628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SSH</a:t>
            </a:r>
            <a:r>
              <a:rPr lang="ko-KR" altLang="en-US" dirty="0"/>
              <a:t> 접속을 위한 </a:t>
            </a:r>
            <a:r>
              <a:rPr lang="en-US" altLang="ko-KR" dirty="0"/>
              <a:t>Public-Key</a:t>
            </a:r>
            <a:r>
              <a:rPr lang="ko-KR" altLang="en-US" dirty="0"/>
              <a:t>와 </a:t>
            </a:r>
            <a:r>
              <a:rPr lang="en-US" altLang="ko-KR" dirty="0"/>
              <a:t>Private-Key</a:t>
            </a:r>
            <a:r>
              <a:rPr lang="ko-KR" altLang="en-US" dirty="0"/>
              <a:t>를 생성하여 배포</a:t>
            </a:r>
          </a:p>
        </p:txBody>
      </p:sp>
      <p:grpSp>
        <p:nvGrpSpPr>
          <p:cNvPr id="46" name="그룹 147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4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45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4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661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en-US" altLang="ko-KR" sz="2000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kubernetes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Cluster 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3682C17-4C21-4E5C-8611-696ABDC7FC01}"/>
              </a:ext>
            </a:extLst>
          </p:cNvPr>
          <p:cNvGrpSpPr/>
          <p:nvPr/>
        </p:nvGrpSpPr>
        <p:grpSpPr>
          <a:xfrm>
            <a:off x="1122045" y="2048510"/>
            <a:ext cx="4682490" cy="598805"/>
            <a:chOff x="1122045" y="2048510"/>
            <a:chExt cx="4682490" cy="59880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D54F773-6C73-4887-BD92-85310B0BB793}"/>
                </a:ext>
              </a:extLst>
            </p:cNvPr>
            <p:cNvSpPr/>
            <p:nvPr/>
          </p:nvSpPr>
          <p:spPr>
            <a:xfrm>
              <a:off x="1122045" y="2048510"/>
              <a:ext cx="4682490" cy="59880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486591E8-5745-4731-BF47-7E5C7475CA3C}"/>
                </a:ext>
              </a:extLst>
            </p:cNvPr>
            <p:cNvSpPr txBox="1"/>
            <p:nvPr/>
          </p:nvSpPr>
          <p:spPr>
            <a:xfrm>
              <a:off x="1376680" y="2080895"/>
              <a:ext cx="4271010" cy="4521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쿠버네티스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master node 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워크노드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설정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3C6F578-A1AD-4F9E-98C2-5B8A87FFBDD5}"/>
              </a:ext>
            </a:extLst>
          </p:cNvPr>
          <p:cNvSpPr txBox="1"/>
          <p:nvPr/>
        </p:nvSpPr>
        <p:spPr>
          <a:xfrm>
            <a:off x="1137920" y="2852936"/>
            <a:ext cx="415049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pod-network-</a:t>
            </a:r>
            <a:r>
              <a:rPr lang="en-US" altLang="ko-KR" dirty="0" err="1"/>
              <a:t>cidr</a:t>
            </a:r>
            <a:r>
              <a:rPr lang="en-US" altLang="ko-KR" dirty="0"/>
              <a:t>=172.16.0.0/16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Calico</a:t>
            </a:r>
            <a:r>
              <a:rPr lang="ko-KR" altLang="en-US" dirty="0"/>
              <a:t>를 사용하여 </a:t>
            </a:r>
            <a:r>
              <a:rPr lang="en-US" altLang="ko-KR" dirty="0"/>
              <a:t>POD </a:t>
            </a:r>
            <a:r>
              <a:rPr lang="ko-KR" altLang="en-US" dirty="0"/>
              <a:t>네트워크 구성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09DF07-58C4-4C8F-A4BC-5BF99A25C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30" y="3932555"/>
            <a:ext cx="9323070" cy="14973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435BD4-4AAF-4E2E-A871-CDCAFF553198}"/>
              </a:ext>
            </a:extLst>
          </p:cNvPr>
          <p:cNvSpPr/>
          <p:nvPr/>
        </p:nvSpPr>
        <p:spPr>
          <a:xfrm>
            <a:off x="1004570" y="3068960"/>
            <a:ext cx="133350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30D79F-7A0E-41C1-93F7-BC8C88D50D33}"/>
              </a:ext>
            </a:extLst>
          </p:cNvPr>
          <p:cNvSpPr/>
          <p:nvPr/>
        </p:nvSpPr>
        <p:spPr>
          <a:xfrm>
            <a:off x="1004570" y="3468494"/>
            <a:ext cx="133350" cy="17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15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4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4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5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166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004570" y="2642870"/>
            <a:ext cx="5955665" cy="78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PV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PVC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설정하여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 사용할 수 있도록 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NODE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와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볼륨을 연결하여 데이터의 연속성을 유지한다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E95250-F2DE-4845-8C53-DA6B76D19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70" y="3632200"/>
            <a:ext cx="10378440" cy="86487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7FDD32-01D7-4F94-BF1A-122EB141ED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4667250"/>
            <a:ext cx="7983220" cy="56197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271640-27BF-46CF-82CE-ACB7E81FC970}"/>
              </a:ext>
            </a:extLst>
          </p:cNvPr>
          <p:cNvGrpSpPr/>
          <p:nvPr/>
        </p:nvGrpSpPr>
        <p:grpSpPr>
          <a:xfrm>
            <a:off x="1007745" y="1942465"/>
            <a:ext cx="4533265" cy="544830"/>
            <a:chOff x="1007745" y="1942465"/>
            <a:chExt cx="4533265" cy="5448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1007745" y="1942465"/>
              <a:ext cx="4533265" cy="54483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254125" y="1971040"/>
              <a:ext cx="4135120" cy="429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SQL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데이터베이스 구축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F1C349A-ACCC-4B71-B4E5-7E9BD08D5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45" y="1525905"/>
            <a:ext cx="4172585" cy="46297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55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5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53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5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690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021080" y="2693670"/>
            <a:ext cx="701421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Django 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연계할 수 있도록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Service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설정한다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271640-27BF-46CF-82CE-ACB7E81FC970}"/>
              </a:ext>
            </a:extLst>
          </p:cNvPr>
          <p:cNvGrpSpPr/>
          <p:nvPr/>
        </p:nvGrpSpPr>
        <p:grpSpPr>
          <a:xfrm>
            <a:off x="1007745" y="1942465"/>
            <a:ext cx="4533265" cy="544830"/>
            <a:chOff x="1007745" y="1942465"/>
            <a:chExt cx="4533265" cy="5448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1007745" y="1942465"/>
              <a:ext cx="4533265" cy="54483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254125" y="1971040"/>
              <a:ext cx="4135120" cy="429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SQL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데이터베이스 구축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5B224F9A-7FFD-415F-B730-B64C402F8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" y="3334385"/>
            <a:ext cx="9361170" cy="14712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59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5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57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5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036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007745" y="2836545"/>
            <a:ext cx="6276340" cy="1522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mysql:latest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도커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이미지를 사용하여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쿠버네티스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Deployment/POD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구현한다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항상 실행되고 있도록 설정한다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[Tourist in Tour]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WAS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사용할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touristDB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생성 및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Password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설정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271640-27BF-46CF-82CE-ACB7E81FC970}"/>
              </a:ext>
            </a:extLst>
          </p:cNvPr>
          <p:cNvGrpSpPr/>
          <p:nvPr/>
        </p:nvGrpSpPr>
        <p:grpSpPr>
          <a:xfrm>
            <a:off x="1007745" y="1942465"/>
            <a:ext cx="4533265" cy="544830"/>
            <a:chOff x="1007745" y="1942465"/>
            <a:chExt cx="4533265" cy="5448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1007745" y="1942465"/>
              <a:ext cx="4533265" cy="54483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254125" y="1971040"/>
              <a:ext cx="4135120" cy="429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my</a:t>
              </a:r>
              <a:r>
                <a:rPr lang="en-US" altLang="ko-KR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SQL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" panose="020B0503020000020004" pitchFamily="50" charset="-127"/>
                </a:rPr>
                <a:t>데이터베이스 구축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CB117AD1-30F3-496F-B45C-01F9F36B5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80" y="1281430"/>
            <a:ext cx="3636645" cy="5219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29334BF-3601-4A12-B943-B3B2771A02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45" y="4831080"/>
            <a:ext cx="6435090" cy="114046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63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6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61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6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3562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007745" y="3432810"/>
            <a:ext cx="5412105" cy="189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[Tourist in Tour] WAS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의 런타임 환경은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Python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도커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이미지는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ubuntu:latest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기반으로 커스텀 이미지를 만들어 사용한다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python,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django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,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-client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설치한 컨테이너를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도커이미지로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만든 후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도커허브에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업로드 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271640-27BF-46CF-82CE-ACB7E81FC970}"/>
              </a:ext>
            </a:extLst>
          </p:cNvPr>
          <p:cNvGrpSpPr/>
          <p:nvPr/>
        </p:nvGrpSpPr>
        <p:grpSpPr>
          <a:xfrm>
            <a:off x="1007745" y="1942465"/>
            <a:ext cx="5700395" cy="899160"/>
            <a:chOff x="1007745" y="1942465"/>
            <a:chExt cx="5700395" cy="89916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1007745" y="1942465"/>
              <a:ext cx="5700395" cy="54483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317625" y="1971040"/>
              <a:ext cx="5199380" cy="869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베이스 이미지 만들기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ABF899B-59BB-426D-8C31-8B8CB8FE0A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05" y="2765425"/>
            <a:ext cx="4907280" cy="35121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67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6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65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6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853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6078" b="36588"/>
          <a:stretch/>
        </p:blipFill>
        <p:spPr>
          <a:xfrm rot="16200000">
            <a:off x="8716645" y="2969895"/>
            <a:ext cx="4528185" cy="242189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4365" r="36132"/>
          <a:stretch/>
        </p:blipFill>
        <p:spPr>
          <a:xfrm rot="16200000" flipH="1">
            <a:off x="-70485" y="5744210"/>
            <a:ext cx="1184910" cy="1043305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5920" y="333375"/>
            <a:ext cx="5948680" cy="831215"/>
            <a:chOff x="375920" y="333375"/>
            <a:chExt cx="5948680" cy="83121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70" y="366395"/>
              <a:ext cx="2252345" cy="2768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70" y="584835"/>
              <a:ext cx="4862830" cy="5232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5920" y="333375"/>
              <a:ext cx="1266825" cy="831215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7" name="_x278651016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548858"/>
              </p:ext>
            </p:extLst>
          </p:nvPr>
        </p:nvGraphicFramePr>
        <p:xfrm>
          <a:off x="524510" y="2839085"/>
          <a:ext cx="11218545" cy="317881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94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6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구분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298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기간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2001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활동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981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6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비고</a:t>
                      </a:r>
                    </a:p>
                  </a:txBody>
                  <a:tcPr marL="89535" marR="89535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3378C8">
                        <a:alpha val="471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기획 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&amp;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분석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10/17(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~ 10/18(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금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아이디어 선정</a:t>
                      </a: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계획 수립 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&amp; 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  <a:p>
                      <a:pPr marL="0" lvl="1" indent="0" algn="ctr" latinLnBrk="1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데이터 수집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10/21(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~ 10/23(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6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marL="0" lvl="1" indent="0" algn="ctr" latinLnBrk="1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AWS CLOUD 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구축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10/24(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~ 10/30(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lvl="1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600"/>
                        </a:spcBef>
                        <a:spcAft>
                          <a:spcPct val="0"/>
                        </a:spcAft>
                        <a:buClr>
                          <a:srgbClr val="3B3838"/>
                        </a:buClr>
                        <a:buFont typeface="Arial"/>
                        <a:buChar char="•"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ct val="6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1" i="0" kern="1200" dirty="0" err="1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쿠버네티스</a:t>
                      </a:r>
                      <a:r>
                        <a:rPr lang="ko-KR" altLang="en-US" sz="1200" b="1" i="0" kern="1200" dirty="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환경 구축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10/31(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~ 11/6(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수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ct val="6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서비스 테스트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11/7(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ctr" fontAlgn="ctr">
                        <a:lnSpc>
                          <a:spcPct val="120000"/>
                        </a:lnSpc>
                        <a:spcBef>
                          <a:spcPct val="600"/>
                        </a:spcBef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최적화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 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오류 수정</a:t>
                      </a: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ct val="6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총 개발기간</a:t>
                      </a:r>
                    </a:p>
                  </a:txBody>
                  <a:tcPr marL="84455" marR="84455" marT="41910" marB="4191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10/17(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 ~ 11/7(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목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)(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총 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r>
                        <a:rPr lang="ko-KR" altLang="en-US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주</a:t>
                      </a:r>
                      <a:r>
                        <a:rPr lang="en-US" altLang="ko-KR" sz="1200" b="1" i="0" kern="1200">
                          <a:ln w="9525" cap="flat" cmpd="sng" algn="ctr">
                            <a:solidFill>
                              <a:schemeClr val="bg1">
                                <a:alpha val="0"/>
                              </a:schemeClr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)</a:t>
                      </a:r>
                      <a:endParaRPr lang="ko-KR" altLang="en-US" sz="1200" b="1" i="0" kern="120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marL="33020" marR="3810" marT="3810" marB="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EAF1F9">
                        <a:alpha val="247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1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0" lang="ko-KR" altLang="en-US" sz="1400" b="0" i="0" strike="noStrike" kern="1200" cap="none" dirty="0">
                        <a:ln w="9525" cap="flat" cmpd="sng" algn="ctr">
                          <a:solidFill>
                            <a:schemeClr val="bg1">
                              <a:alpha val="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세방고딕 Regular" charset="0"/>
                        <a:ea typeface="세방고딕 Regular" charset="0"/>
                        <a:cs typeface="+mn-cs"/>
                      </a:endParaRPr>
                    </a:p>
                  </a:txBody>
                  <a:tcPr marL="89535" marR="89535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alpha val="60052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792D8BF-43D4-2E73-1A16-D112207FC64D}"/>
              </a:ext>
            </a:extLst>
          </p:cNvPr>
          <p:cNvGrpSpPr/>
          <p:nvPr/>
        </p:nvGrpSpPr>
        <p:grpSpPr>
          <a:xfrm>
            <a:off x="4573905" y="5222875"/>
            <a:ext cx="1670050" cy="327025"/>
            <a:chOff x="4573905" y="5222875"/>
            <a:chExt cx="1670050" cy="32702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0174639B-D32A-99D5-EF92-9BD30C07E193}"/>
                </a:ext>
              </a:extLst>
            </p:cNvPr>
            <p:cNvGrpSpPr/>
            <p:nvPr/>
          </p:nvGrpSpPr>
          <p:grpSpPr>
            <a:xfrm>
              <a:off x="4573905" y="5222875"/>
              <a:ext cx="1670050" cy="327025"/>
              <a:chOff x="4573905" y="5222875"/>
              <a:chExt cx="1670050" cy="327025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52EBB465-39DF-3F0C-FCC4-581E85DB0F37}"/>
                  </a:ext>
                </a:extLst>
              </p:cNvPr>
              <p:cNvGrpSpPr/>
              <p:nvPr/>
            </p:nvGrpSpPr>
            <p:grpSpPr>
              <a:xfrm>
                <a:off x="4573905" y="5222875"/>
                <a:ext cx="1659255" cy="327025"/>
                <a:chOff x="4573905" y="5222875"/>
                <a:chExt cx="1659255" cy="327025"/>
              </a:xfrm>
            </p:grpSpPr>
            <p:sp>
              <p:nvSpPr>
                <p:cNvPr id="42" name="사각형: 둥근 모서리 41"/>
                <p:cNvSpPr>
                  <a:spLocks/>
                </p:cNvSpPr>
                <p:nvPr/>
              </p:nvSpPr>
              <p:spPr>
                <a:xfrm>
                  <a:off x="4573905" y="5222875"/>
                  <a:ext cx="1659890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43" name="타원 42"/>
                <p:cNvSpPr>
                  <a:spLocks/>
                </p:cNvSpPr>
                <p:nvPr/>
              </p:nvSpPr>
              <p:spPr>
                <a:xfrm>
                  <a:off x="4573905" y="522287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46" name="TextBox 45"/>
              <p:cNvSpPr txBox="1">
                <a:spLocks/>
              </p:cNvSpPr>
              <p:nvPr/>
            </p:nvSpPr>
            <p:spPr>
              <a:xfrm>
                <a:off x="4926965" y="5255260"/>
                <a:ext cx="1317625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WAS 동작 확인</a:t>
                </a:r>
              </a:p>
            </p:txBody>
          </p:sp>
        </p:grpSp>
        <p:pic>
          <p:nvPicPr>
            <p:cNvPr id="106" name="그래픽 10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75" y="5301615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8777C6-37C6-2C9B-E4E8-F841A676F252}"/>
              </a:ext>
            </a:extLst>
          </p:cNvPr>
          <p:cNvGrpSpPr/>
          <p:nvPr/>
        </p:nvGrpSpPr>
        <p:grpSpPr>
          <a:xfrm>
            <a:off x="7197725" y="3286125"/>
            <a:ext cx="1445895" cy="327025"/>
            <a:chOff x="7197725" y="3286125"/>
            <a:chExt cx="1445895" cy="32702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A5D00CAB-39EC-5F44-BC5A-AD56D3CB3D2E}"/>
                </a:ext>
              </a:extLst>
            </p:cNvPr>
            <p:cNvGrpSpPr/>
            <p:nvPr/>
          </p:nvGrpSpPr>
          <p:grpSpPr>
            <a:xfrm>
              <a:off x="7197725" y="3286125"/>
              <a:ext cx="1445895" cy="327025"/>
              <a:chOff x="7197725" y="3286125"/>
              <a:chExt cx="1445895" cy="327025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16429E9-8018-650E-0A76-0F372A969D05}"/>
                  </a:ext>
                </a:extLst>
              </p:cNvPr>
              <p:cNvGrpSpPr/>
              <p:nvPr/>
            </p:nvGrpSpPr>
            <p:grpSpPr>
              <a:xfrm>
                <a:off x="7197725" y="3286125"/>
                <a:ext cx="1445895" cy="327025"/>
                <a:chOff x="7197725" y="3286125"/>
                <a:chExt cx="1445895" cy="327025"/>
              </a:xfrm>
            </p:grpSpPr>
            <p:sp>
              <p:nvSpPr>
                <p:cNvPr id="52" name="사각형: 둥근 모서리 51"/>
                <p:cNvSpPr>
                  <a:spLocks/>
                </p:cNvSpPr>
                <p:nvPr/>
              </p:nvSpPr>
              <p:spPr>
                <a:xfrm>
                  <a:off x="7197725" y="3286125"/>
                  <a:ext cx="1446530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53" name="타원 52"/>
                <p:cNvSpPr>
                  <a:spLocks/>
                </p:cNvSpPr>
                <p:nvPr/>
              </p:nvSpPr>
              <p:spPr>
                <a:xfrm>
                  <a:off x="7197725" y="328612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51" name="TextBox 50"/>
              <p:cNvSpPr txBox="1">
                <a:spLocks/>
              </p:cNvSpPr>
              <p:nvPr/>
            </p:nvSpPr>
            <p:spPr>
              <a:xfrm>
                <a:off x="7550785" y="3318510"/>
                <a:ext cx="109347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기획안 작성</a:t>
                </a:r>
              </a:p>
            </p:txBody>
          </p:sp>
        </p:grpSp>
        <p:pic>
          <p:nvPicPr>
            <p:cNvPr id="107" name="그래픽 10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3770" y="3364865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55C24-6525-E6A2-FD97-074FB7AE5900}"/>
              </a:ext>
            </a:extLst>
          </p:cNvPr>
          <p:cNvGrpSpPr/>
          <p:nvPr/>
        </p:nvGrpSpPr>
        <p:grpSpPr>
          <a:xfrm>
            <a:off x="7486650" y="3783965"/>
            <a:ext cx="1716405" cy="327025"/>
            <a:chOff x="7486650" y="3783965"/>
            <a:chExt cx="1716405" cy="327025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E9D9B01-A33B-D7D2-85F0-D7D5F384A55C}"/>
                </a:ext>
              </a:extLst>
            </p:cNvPr>
            <p:cNvGrpSpPr/>
            <p:nvPr/>
          </p:nvGrpSpPr>
          <p:grpSpPr>
            <a:xfrm>
              <a:off x="7486650" y="3783965"/>
              <a:ext cx="1716405" cy="327025"/>
              <a:chOff x="7486650" y="3783965"/>
              <a:chExt cx="1716405" cy="32702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1DE10FA-FC55-D960-9DE7-5C37EB730A18}"/>
                  </a:ext>
                </a:extLst>
              </p:cNvPr>
              <p:cNvGrpSpPr/>
              <p:nvPr/>
            </p:nvGrpSpPr>
            <p:grpSpPr>
              <a:xfrm>
                <a:off x="7486650" y="3783965"/>
                <a:ext cx="1706880" cy="327025"/>
                <a:chOff x="7486650" y="3783965"/>
                <a:chExt cx="1706880" cy="327025"/>
              </a:xfrm>
            </p:grpSpPr>
            <p:sp>
              <p:nvSpPr>
                <p:cNvPr id="67" name="사각형: 둥근 모서리 66"/>
                <p:cNvSpPr>
                  <a:spLocks/>
                </p:cNvSpPr>
                <p:nvPr/>
              </p:nvSpPr>
              <p:spPr>
                <a:xfrm>
                  <a:off x="7486650" y="3783965"/>
                  <a:ext cx="1707515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68" name="타원 67"/>
                <p:cNvSpPr>
                  <a:spLocks/>
                </p:cNvSpPr>
                <p:nvPr/>
              </p:nvSpPr>
              <p:spPr>
                <a:xfrm>
                  <a:off x="7486650" y="378396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66" name="TextBox 65"/>
              <p:cNvSpPr txBox="1">
                <a:spLocks/>
              </p:cNvSpPr>
              <p:nvPr/>
            </p:nvSpPr>
            <p:spPr>
              <a:xfrm>
                <a:off x="7839710" y="3816350"/>
                <a:ext cx="136398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charset="0"/>
                    <a:ea typeface="세방고딕 Regular" charset="0"/>
                  </a:rPr>
                  <a:t>외부 </a:t>
                </a: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데이터</a:t>
                </a:r>
                <a:r>
                  <a:rPr lang="ko-KR" altLang="en-US" sz="1200" b="1">
                    <a:ln w="9525" cap="flat" cmpd="sng"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방고딕 Regular" charset="0"/>
                    <a:ea typeface="세방고딕 Regular" charset="0"/>
                  </a:rPr>
                  <a:t> 수집</a:t>
                </a:r>
              </a:p>
            </p:txBody>
          </p:sp>
        </p:grpSp>
        <p:pic>
          <p:nvPicPr>
            <p:cNvPr id="109" name="그래픽 10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330" y="3862070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B6F0D4E-432C-3F96-3EA3-85698E2C9828}"/>
              </a:ext>
            </a:extLst>
          </p:cNvPr>
          <p:cNvGrpSpPr/>
          <p:nvPr/>
        </p:nvGrpSpPr>
        <p:grpSpPr>
          <a:xfrm>
            <a:off x="4573905" y="4286250"/>
            <a:ext cx="1945005" cy="327025"/>
            <a:chOff x="4573905" y="4286250"/>
            <a:chExt cx="1945005" cy="327025"/>
          </a:xfrm>
        </p:grpSpPr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27E8274-0A2C-8357-6959-DE160D7042F3}"/>
                </a:ext>
              </a:extLst>
            </p:cNvPr>
            <p:cNvGrpSpPr/>
            <p:nvPr/>
          </p:nvGrpSpPr>
          <p:grpSpPr>
            <a:xfrm>
              <a:off x="4573905" y="4286250"/>
              <a:ext cx="1945005" cy="327025"/>
              <a:chOff x="4573905" y="4286250"/>
              <a:chExt cx="1945005" cy="327025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7CB7853C-4AC9-1069-44B0-8817D1F1FD55}"/>
                  </a:ext>
                </a:extLst>
              </p:cNvPr>
              <p:cNvGrpSpPr/>
              <p:nvPr/>
            </p:nvGrpSpPr>
            <p:grpSpPr>
              <a:xfrm>
                <a:off x="4573905" y="4286250"/>
                <a:ext cx="1881505" cy="327025"/>
                <a:chOff x="4573905" y="4286250"/>
                <a:chExt cx="1881505" cy="327025"/>
              </a:xfrm>
            </p:grpSpPr>
            <p:sp>
              <p:nvSpPr>
                <p:cNvPr id="73" name="사각형: 둥근 모서리 72"/>
                <p:cNvSpPr>
                  <a:spLocks/>
                </p:cNvSpPr>
                <p:nvPr/>
              </p:nvSpPr>
              <p:spPr>
                <a:xfrm>
                  <a:off x="4573905" y="4286250"/>
                  <a:ext cx="1882140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74" name="타원 73"/>
                <p:cNvSpPr>
                  <a:spLocks/>
                </p:cNvSpPr>
                <p:nvPr/>
              </p:nvSpPr>
              <p:spPr>
                <a:xfrm>
                  <a:off x="4573905" y="4286250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72" name="TextBox 71"/>
              <p:cNvSpPr txBox="1">
                <a:spLocks/>
              </p:cNvSpPr>
              <p:nvPr/>
            </p:nvSpPr>
            <p:spPr>
              <a:xfrm>
                <a:off x="5010785" y="4311015"/>
                <a:ext cx="1508760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AWS 인프라 구축</a:t>
                </a:r>
              </a:p>
            </p:txBody>
          </p:sp>
        </p:grpSp>
        <p:pic>
          <p:nvPicPr>
            <p:cNvPr id="110" name="그래픽 10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75" y="4359910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82DD9C-6CFA-79A9-21D9-D91086EC0AAE}"/>
              </a:ext>
            </a:extLst>
          </p:cNvPr>
          <p:cNvGrpSpPr/>
          <p:nvPr/>
        </p:nvGrpSpPr>
        <p:grpSpPr>
          <a:xfrm>
            <a:off x="4573905" y="4763135"/>
            <a:ext cx="2241550" cy="327025"/>
            <a:chOff x="4573905" y="4763135"/>
            <a:chExt cx="2241550" cy="327025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00DF8E4-19D4-A618-4116-A49208004C00}"/>
                </a:ext>
              </a:extLst>
            </p:cNvPr>
            <p:cNvGrpSpPr/>
            <p:nvPr/>
          </p:nvGrpSpPr>
          <p:grpSpPr>
            <a:xfrm>
              <a:off x="4573905" y="4763135"/>
              <a:ext cx="2241550" cy="327025"/>
              <a:chOff x="4573905" y="4763135"/>
              <a:chExt cx="2241550" cy="327025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3C15FE9-37C0-C698-231F-B566813453D7}"/>
                  </a:ext>
                </a:extLst>
              </p:cNvPr>
              <p:cNvGrpSpPr/>
              <p:nvPr/>
            </p:nvGrpSpPr>
            <p:grpSpPr>
              <a:xfrm>
                <a:off x="4573905" y="4763135"/>
                <a:ext cx="2241550" cy="327025"/>
                <a:chOff x="4573905" y="4763135"/>
                <a:chExt cx="2241550" cy="327025"/>
              </a:xfrm>
            </p:grpSpPr>
            <p:sp>
              <p:nvSpPr>
                <p:cNvPr id="79" name="사각형: 둥근 모서리 78"/>
                <p:cNvSpPr>
                  <a:spLocks/>
                </p:cNvSpPr>
                <p:nvPr/>
              </p:nvSpPr>
              <p:spPr>
                <a:xfrm>
                  <a:off x="4573905" y="4763135"/>
                  <a:ext cx="2242185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80" name="타원 79"/>
                <p:cNvSpPr>
                  <a:spLocks/>
                </p:cNvSpPr>
                <p:nvPr/>
              </p:nvSpPr>
              <p:spPr>
                <a:xfrm>
                  <a:off x="4573905" y="476313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78" name="TextBox 77"/>
              <p:cNvSpPr txBox="1">
                <a:spLocks/>
              </p:cNvSpPr>
              <p:nvPr/>
            </p:nvSpPr>
            <p:spPr>
              <a:xfrm>
                <a:off x="4926965" y="4785360"/>
                <a:ext cx="1793875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en-US" altLang="ko-KR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lang="ko-KR" altLang="ko-KR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Kubernetes 환경 </a:t>
                </a: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구축</a:t>
                </a:r>
              </a:p>
            </p:txBody>
          </p:sp>
        </p:grpSp>
        <p:pic>
          <p:nvPicPr>
            <p:cNvPr id="116" name="그래픽 11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75" y="4833620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17" name="그룹 32"/>
          <p:cNvGrpSpPr>
            <a:grpSpLocks/>
          </p:cNvGrpSpPr>
          <p:nvPr/>
        </p:nvGrpSpPr>
        <p:grpSpPr>
          <a:xfrm>
            <a:off x="4573905" y="3783965"/>
            <a:ext cx="2711450" cy="495935"/>
            <a:chOff x="4573905" y="3783965"/>
            <a:chExt cx="2711450" cy="49593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CD6E83C-DB2E-7D5C-2AC4-D5A1AFF39FB6}"/>
                </a:ext>
              </a:extLst>
            </p:cNvPr>
            <p:cNvGrpSpPr/>
            <p:nvPr/>
          </p:nvGrpSpPr>
          <p:grpSpPr>
            <a:xfrm>
              <a:off x="4573905" y="3783965"/>
              <a:ext cx="2710815" cy="495300"/>
              <a:chOff x="4573905" y="3783965"/>
              <a:chExt cx="2710815" cy="495300"/>
            </a:xfrm>
          </p:grpSpPr>
          <p:sp>
            <p:nvSpPr>
              <p:cNvPr id="61" name="사각형: 둥근 모서리 60"/>
              <p:cNvSpPr>
                <a:spLocks/>
              </p:cNvSpPr>
              <p:nvPr/>
            </p:nvSpPr>
            <p:spPr>
              <a:xfrm>
                <a:off x="4573905" y="3783965"/>
                <a:ext cx="2711450" cy="32766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>
                  <a:buFontTx/>
                  <a:buNone/>
                </a:pPr>
                <a:endParaRPr lang="ko-KR" altLang="en-US" sz="1600">
                  <a:latin typeface="세방고딕 Regular" charset="0"/>
                  <a:ea typeface="세방고딕 Regular" charset="0"/>
                </a:endParaRPr>
              </a:p>
            </p:txBody>
          </p:sp>
          <p:sp>
            <p:nvSpPr>
              <p:cNvPr id="60" name="TextBox 59"/>
              <p:cNvSpPr txBox="1">
                <a:spLocks/>
              </p:cNvSpPr>
              <p:nvPr/>
            </p:nvSpPr>
            <p:spPr>
              <a:xfrm>
                <a:off x="4888865" y="3817620"/>
                <a:ext cx="2341880" cy="4622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필요 데이터  및 수집 절차 정의</a:t>
                </a:r>
              </a:p>
            </p:txBody>
          </p:sp>
        </p:grpSp>
        <p:sp>
          <p:nvSpPr>
            <p:cNvPr id="87" name="타원 86"/>
            <p:cNvSpPr>
              <a:spLocks/>
            </p:cNvSpPr>
            <p:nvPr/>
          </p:nvSpPr>
          <p:spPr>
            <a:xfrm>
              <a:off x="4573905" y="3801110"/>
              <a:ext cx="335915" cy="327660"/>
            </a:xfrm>
            <a:prstGeom prst="ellipse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세방고딕 Regular" charset="0"/>
                <a:ea typeface="세방고딕 Regular" charset="0"/>
              </a:endParaRPr>
            </a:p>
          </p:txBody>
        </p:sp>
        <p:pic>
          <p:nvPicPr>
            <p:cNvPr id="93" name="그래픽 9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75" y="3874770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18" name="그룹 59"/>
          <p:cNvGrpSpPr>
            <a:grpSpLocks/>
          </p:cNvGrpSpPr>
          <p:nvPr/>
        </p:nvGrpSpPr>
        <p:grpSpPr>
          <a:xfrm>
            <a:off x="6584950" y="4265295"/>
            <a:ext cx="1945640" cy="327660"/>
            <a:chOff x="6584950" y="4265295"/>
            <a:chExt cx="1945640" cy="327660"/>
          </a:xfrm>
        </p:grpSpPr>
        <p:grpSp>
          <p:nvGrpSpPr>
            <p:cNvPr id="119" name="그룹 57"/>
            <p:cNvGrpSpPr>
              <a:grpSpLocks/>
            </p:cNvGrpSpPr>
            <p:nvPr/>
          </p:nvGrpSpPr>
          <p:grpSpPr>
            <a:xfrm>
              <a:off x="6584950" y="4265295"/>
              <a:ext cx="1945640" cy="327660"/>
              <a:chOff x="6584950" y="4265295"/>
              <a:chExt cx="1945640" cy="327660"/>
            </a:xfrm>
          </p:grpSpPr>
          <p:grpSp>
            <p:nvGrpSpPr>
              <p:cNvPr id="120" name="그룹 55"/>
              <p:cNvGrpSpPr>
                <a:grpSpLocks/>
              </p:cNvGrpSpPr>
              <p:nvPr/>
            </p:nvGrpSpPr>
            <p:grpSpPr>
              <a:xfrm>
                <a:off x="6584950" y="4265295"/>
                <a:ext cx="1882140" cy="327660"/>
                <a:chOff x="6584950" y="4265295"/>
                <a:chExt cx="1882140" cy="327660"/>
              </a:xfrm>
            </p:grpSpPr>
            <p:sp>
              <p:nvSpPr>
                <p:cNvPr id="121" name="도형 53"/>
                <p:cNvSpPr>
                  <a:spLocks/>
                </p:cNvSpPr>
                <p:nvPr/>
              </p:nvSpPr>
              <p:spPr>
                <a:xfrm>
                  <a:off x="6584950" y="4265295"/>
                  <a:ext cx="1882140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122" name="도형 54"/>
                <p:cNvSpPr>
                  <a:spLocks/>
                </p:cNvSpPr>
                <p:nvPr/>
              </p:nvSpPr>
              <p:spPr>
                <a:xfrm>
                  <a:off x="6584950" y="426529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123" name="텍스트 상자 56"/>
              <p:cNvSpPr txBox="1">
                <a:spLocks/>
              </p:cNvSpPr>
              <p:nvPr/>
            </p:nvSpPr>
            <p:spPr>
              <a:xfrm>
                <a:off x="7021830" y="4290060"/>
                <a:ext cx="1508760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CI/CD 환경 구축</a:t>
                </a:r>
              </a:p>
            </p:txBody>
          </p:sp>
        </p:grpSp>
        <p:pic>
          <p:nvPicPr>
            <p:cNvPr id="124" name="그림 58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520" y="4338955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25" name="그룹 66"/>
          <p:cNvGrpSpPr>
            <a:grpSpLocks/>
          </p:cNvGrpSpPr>
          <p:nvPr/>
        </p:nvGrpSpPr>
        <p:grpSpPr>
          <a:xfrm>
            <a:off x="4571365" y="3273425"/>
            <a:ext cx="2475230" cy="327660"/>
            <a:chOff x="4571365" y="3273425"/>
            <a:chExt cx="2475230" cy="327660"/>
          </a:xfrm>
        </p:grpSpPr>
        <p:grpSp>
          <p:nvGrpSpPr>
            <p:cNvPr id="126" name="그룹 64"/>
            <p:cNvGrpSpPr>
              <a:grpSpLocks/>
            </p:cNvGrpSpPr>
            <p:nvPr/>
          </p:nvGrpSpPr>
          <p:grpSpPr>
            <a:xfrm>
              <a:off x="4571365" y="3273425"/>
              <a:ext cx="2475230" cy="327660"/>
              <a:chOff x="4571365" y="3273425"/>
              <a:chExt cx="2475230" cy="327660"/>
            </a:xfrm>
          </p:grpSpPr>
          <p:grpSp>
            <p:nvGrpSpPr>
              <p:cNvPr id="127" name="그룹 62"/>
              <p:cNvGrpSpPr>
                <a:grpSpLocks/>
              </p:cNvGrpSpPr>
              <p:nvPr/>
            </p:nvGrpSpPr>
            <p:grpSpPr>
              <a:xfrm>
                <a:off x="4571365" y="3273425"/>
                <a:ext cx="2457450" cy="327660"/>
                <a:chOff x="4571365" y="3273425"/>
                <a:chExt cx="2457450" cy="327660"/>
              </a:xfrm>
            </p:grpSpPr>
            <p:sp>
              <p:nvSpPr>
                <p:cNvPr id="128" name="도형 60"/>
                <p:cNvSpPr>
                  <a:spLocks/>
                </p:cNvSpPr>
                <p:nvPr/>
              </p:nvSpPr>
              <p:spPr>
                <a:xfrm>
                  <a:off x="4571365" y="3273425"/>
                  <a:ext cx="2457450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129" name="도형 61"/>
                <p:cNvSpPr>
                  <a:spLocks/>
                </p:cNvSpPr>
                <p:nvPr/>
              </p:nvSpPr>
              <p:spPr>
                <a:xfrm>
                  <a:off x="4571365" y="327342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130" name="텍스트 상자 63"/>
              <p:cNvSpPr txBox="1">
                <a:spLocks/>
              </p:cNvSpPr>
              <p:nvPr/>
            </p:nvSpPr>
            <p:spPr>
              <a:xfrm>
                <a:off x="4924425" y="3305810"/>
                <a:ext cx="2122170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프로젝트 기획 및 주제 선정</a:t>
                </a:r>
              </a:p>
            </p:txBody>
          </p:sp>
        </p:grpSp>
        <p:pic>
          <p:nvPicPr>
            <p:cNvPr id="131" name="그림 65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935" y="3352165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32" name="그룹 73"/>
          <p:cNvGrpSpPr>
            <a:grpSpLocks/>
          </p:cNvGrpSpPr>
          <p:nvPr/>
        </p:nvGrpSpPr>
        <p:grpSpPr>
          <a:xfrm>
            <a:off x="6423660" y="5220335"/>
            <a:ext cx="1270635" cy="327660"/>
            <a:chOff x="6423660" y="5220335"/>
            <a:chExt cx="1270635" cy="327660"/>
          </a:xfrm>
        </p:grpSpPr>
        <p:grpSp>
          <p:nvGrpSpPr>
            <p:cNvPr id="133" name="그룹 71"/>
            <p:cNvGrpSpPr>
              <a:grpSpLocks/>
            </p:cNvGrpSpPr>
            <p:nvPr/>
          </p:nvGrpSpPr>
          <p:grpSpPr>
            <a:xfrm>
              <a:off x="6423660" y="5220335"/>
              <a:ext cx="1270635" cy="327660"/>
              <a:chOff x="6423660" y="5220335"/>
              <a:chExt cx="1270635" cy="327660"/>
            </a:xfrm>
          </p:grpSpPr>
          <p:grpSp>
            <p:nvGrpSpPr>
              <p:cNvPr id="134" name="그룹 69"/>
              <p:cNvGrpSpPr>
                <a:grpSpLocks/>
              </p:cNvGrpSpPr>
              <p:nvPr/>
            </p:nvGrpSpPr>
            <p:grpSpPr>
              <a:xfrm>
                <a:off x="6423660" y="5220335"/>
                <a:ext cx="1270635" cy="327660"/>
                <a:chOff x="6423660" y="5220335"/>
                <a:chExt cx="1270635" cy="327660"/>
              </a:xfrm>
            </p:grpSpPr>
            <p:sp>
              <p:nvSpPr>
                <p:cNvPr id="135" name="도형 67"/>
                <p:cNvSpPr>
                  <a:spLocks/>
                </p:cNvSpPr>
                <p:nvPr/>
              </p:nvSpPr>
              <p:spPr>
                <a:xfrm>
                  <a:off x="6423660" y="5220335"/>
                  <a:ext cx="1270635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136" name="도형 68"/>
                <p:cNvSpPr>
                  <a:spLocks/>
                </p:cNvSpPr>
                <p:nvPr/>
              </p:nvSpPr>
              <p:spPr>
                <a:xfrm>
                  <a:off x="6423660" y="522033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137" name="텍스트 상자 70"/>
              <p:cNvSpPr txBox="1">
                <a:spLocks/>
              </p:cNvSpPr>
              <p:nvPr/>
            </p:nvSpPr>
            <p:spPr>
              <a:xfrm>
                <a:off x="6776720" y="5252720"/>
                <a:ext cx="907415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배포 확인</a:t>
                </a:r>
              </a:p>
            </p:txBody>
          </p:sp>
        </p:grpSp>
        <p:pic>
          <p:nvPicPr>
            <p:cNvPr id="138" name="그림 72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230" y="5299075"/>
              <a:ext cx="150495" cy="180975"/>
            </a:xfrm>
            <a:prstGeom prst="rect">
              <a:avLst/>
            </a:prstGeom>
            <a:noFill/>
          </p:spPr>
        </p:pic>
      </p:grpSp>
      <p:grpSp>
        <p:nvGrpSpPr>
          <p:cNvPr id="139" name="그룹 80"/>
          <p:cNvGrpSpPr>
            <a:grpSpLocks/>
          </p:cNvGrpSpPr>
          <p:nvPr/>
        </p:nvGrpSpPr>
        <p:grpSpPr>
          <a:xfrm>
            <a:off x="6868795" y="4760595"/>
            <a:ext cx="2656840" cy="327660"/>
            <a:chOff x="6868795" y="4760595"/>
            <a:chExt cx="2656840" cy="327660"/>
          </a:xfrm>
        </p:grpSpPr>
        <p:grpSp>
          <p:nvGrpSpPr>
            <p:cNvPr id="140" name="그룹 78"/>
            <p:cNvGrpSpPr>
              <a:grpSpLocks/>
            </p:cNvGrpSpPr>
            <p:nvPr/>
          </p:nvGrpSpPr>
          <p:grpSpPr>
            <a:xfrm>
              <a:off x="6868795" y="4760595"/>
              <a:ext cx="2656840" cy="327660"/>
              <a:chOff x="6868795" y="4760595"/>
              <a:chExt cx="2656840" cy="327660"/>
            </a:xfrm>
          </p:grpSpPr>
          <p:grpSp>
            <p:nvGrpSpPr>
              <p:cNvPr id="141" name="그룹 76"/>
              <p:cNvGrpSpPr>
                <a:grpSpLocks/>
              </p:cNvGrpSpPr>
              <p:nvPr/>
            </p:nvGrpSpPr>
            <p:grpSpPr>
              <a:xfrm>
                <a:off x="6868795" y="4760595"/>
                <a:ext cx="2540635" cy="327660"/>
                <a:chOff x="6868795" y="4760595"/>
                <a:chExt cx="2540635" cy="327660"/>
              </a:xfrm>
            </p:grpSpPr>
            <p:sp>
              <p:nvSpPr>
                <p:cNvPr id="142" name="도형 74"/>
                <p:cNvSpPr>
                  <a:spLocks/>
                </p:cNvSpPr>
                <p:nvPr/>
              </p:nvSpPr>
              <p:spPr>
                <a:xfrm>
                  <a:off x="6868795" y="4760595"/>
                  <a:ext cx="2540635" cy="32766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 sz="1600">
                    <a:latin typeface="세방고딕 Regular" charset="0"/>
                    <a:ea typeface="세방고딕 Regular" charset="0"/>
                  </a:endParaRPr>
                </a:p>
              </p:txBody>
            </p:sp>
            <p:sp>
              <p:nvSpPr>
                <p:cNvPr id="143" name="도형 75"/>
                <p:cNvSpPr>
                  <a:spLocks/>
                </p:cNvSpPr>
                <p:nvPr/>
              </p:nvSpPr>
              <p:spPr>
                <a:xfrm>
                  <a:off x="6868795" y="4760595"/>
                  <a:ext cx="335915" cy="327660"/>
                </a:xfrm>
                <a:prstGeom prst="ellipse">
                  <a:avLst/>
                </a:prstGeom>
                <a:solidFill>
                  <a:srgbClr val="3378C8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>
                    <a:buFontTx/>
                    <a:buNone/>
                  </a:pPr>
                  <a:endParaRPr lang="ko-KR" altLang="en-US">
                    <a:latin typeface="세방고딕 Regular" charset="0"/>
                    <a:ea typeface="세방고딕 Regular" charset="0"/>
                  </a:endParaRPr>
                </a:p>
              </p:txBody>
            </p:sp>
          </p:grpSp>
          <p:sp>
            <p:nvSpPr>
              <p:cNvPr id="144" name="텍스트 상자 77"/>
              <p:cNvSpPr txBox="1">
                <a:spLocks/>
              </p:cNvSpPr>
              <p:nvPr/>
            </p:nvSpPr>
            <p:spPr>
              <a:xfrm>
                <a:off x="7221855" y="4782820"/>
                <a:ext cx="2303780" cy="2768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>
                  <a:buFontTx/>
                  <a:buNone/>
                  <a:defRPr/>
                </a:pPr>
                <a:r>
                  <a:rPr lang="ko-KR" altLang="en-US" sz="1200" b="1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charset="0"/>
                    <a:ea typeface="맑은 고딕" charset="0"/>
                  </a:rPr>
                  <a:t>모니터링 및 로드밸런스 구축</a:t>
                </a:r>
              </a:p>
            </p:txBody>
          </p:sp>
        </p:grpSp>
        <p:pic>
          <p:nvPicPr>
            <p:cNvPr id="145" name="그림 7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365" y="4831080"/>
              <a:ext cx="150495" cy="18097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091565" y="2773680"/>
            <a:ext cx="3540125" cy="115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Django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다른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 있는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서버를 사용할 수 있게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setting.py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파일의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DATABASES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를 수정한다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271640-27BF-46CF-82CE-ACB7E81FC970}"/>
              </a:ext>
            </a:extLst>
          </p:cNvPr>
          <p:cNvGrpSpPr/>
          <p:nvPr/>
        </p:nvGrpSpPr>
        <p:grpSpPr>
          <a:xfrm>
            <a:off x="1007745" y="1942465"/>
            <a:ext cx="5088255" cy="544830"/>
            <a:chOff x="1007745" y="1942465"/>
            <a:chExt cx="5088255" cy="5448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1007745" y="1942465"/>
              <a:ext cx="5088255" cy="54483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284605" y="1971040"/>
              <a:ext cx="4235450" cy="454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Git code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수정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78F5D43-8B67-42C1-8F1A-A7B1BE30C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20" y="2713355"/>
            <a:ext cx="5352415" cy="36893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7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6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6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7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556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845E9-23E2-415C-B4AE-2DA9AD5BC520}"/>
              </a:ext>
            </a:extLst>
          </p:cNvPr>
          <p:cNvSpPr txBox="1"/>
          <p:nvPr/>
        </p:nvSpPr>
        <p:spPr>
          <a:xfrm>
            <a:off x="1629410" y="2755265"/>
            <a:ext cx="3540125" cy="189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Kucectl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create –f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django.yml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Replicas:3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으로 설정하여 항상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3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개의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POD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실행되도록 함으로써 부하 분산 및 고가용성 확보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 포트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8000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설정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415397-2925-4C72-998B-50C82BE98D49}"/>
              </a:ext>
            </a:extLst>
          </p:cNvPr>
          <p:cNvGrpSpPr/>
          <p:nvPr/>
        </p:nvGrpSpPr>
        <p:grpSpPr>
          <a:xfrm>
            <a:off x="994410" y="1944370"/>
            <a:ext cx="6312535" cy="531495"/>
            <a:chOff x="994410" y="1944370"/>
            <a:chExt cx="6312535" cy="53149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994410" y="1964690"/>
              <a:ext cx="6312535" cy="51117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557655" y="1944370"/>
              <a:ext cx="5184775" cy="454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Deployment/POD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실행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AC86570-EC15-442A-913B-469C4572C3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280" y="2586355"/>
            <a:ext cx="4212590" cy="400113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75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7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73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7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424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15620" y="1408430"/>
            <a:ext cx="10526395" cy="400050"/>
            <a:chOff x="515620" y="140843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16915" y="140843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[Tourist in Tour] WAS</a:t>
              </a:r>
              <a:r>
                <a:rPr lang="ko-KR" altLang="en-US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  <a:endParaRPr lang="ko-KR" altLang="en-US" sz="2000" b="1" kern="0" spc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함초롬바탕" panose="02030604000101010101" pitchFamily="18" charset="-127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15620" y="1517015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415397-2925-4C72-998B-50C82BE98D49}"/>
              </a:ext>
            </a:extLst>
          </p:cNvPr>
          <p:cNvGrpSpPr/>
          <p:nvPr/>
        </p:nvGrpSpPr>
        <p:grpSpPr>
          <a:xfrm>
            <a:off x="994410" y="1944370"/>
            <a:ext cx="6312535" cy="531495"/>
            <a:chOff x="994410" y="1944370"/>
            <a:chExt cx="6312535" cy="531495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489176D-A658-478E-A87D-477FC7A72EEA}"/>
                </a:ext>
              </a:extLst>
            </p:cNvPr>
            <p:cNvSpPr/>
            <p:nvPr/>
          </p:nvSpPr>
          <p:spPr>
            <a:xfrm>
              <a:off x="994410" y="1964690"/>
              <a:ext cx="6312535" cy="51117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DC326B92-36EB-4D2E-9CB8-D6CBFBFBE8FB}"/>
                </a:ext>
              </a:extLst>
            </p:cNvPr>
            <p:cNvSpPr txBox="1"/>
            <p:nvPr/>
          </p:nvSpPr>
          <p:spPr>
            <a:xfrm>
              <a:off x="1557655" y="1944370"/>
              <a:ext cx="5184775" cy="454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Deployment/POD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실행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8DA95BE-A707-4776-A50A-3895B5BF1421}"/>
              </a:ext>
            </a:extLst>
          </p:cNvPr>
          <p:cNvSpPr txBox="1"/>
          <p:nvPr/>
        </p:nvSpPr>
        <p:spPr>
          <a:xfrm>
            <a:off x="1009650" y="2755265"/>
            <a:ext cx="6778625" cy="7835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컨테이너 생성시에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django.sh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셸스크립트를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자동 실행하여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django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  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mySQL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DB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와 연결하여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[Tourist in Tour] WAS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가 자동 실행되도록 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8D1F1B-0BAB-4A1E-9BF2-8ECEE2EC3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3814445"/>
            <a:ext cx="6575425" cy="202438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6" name="그룹 179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7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77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7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800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400050"/>
            <a:chOff x="541655" y="143002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585" y="143002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4. Metal LB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655" y="153924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932B55-A182-44DC-8F10-5FA17D47F794}"/>
              </a:ext>
            </a:extLst>
          </p:cNvPr>
          <p:cNvGrpSpPr/>
          <p:nvPr/>
        </p:nvGrpSpPr>
        <p:grpSpPr>
          <a:xfrm>
            <a:off x="935990" y="1986280"/>
            <a:ext cx="8509000" cy="869950"/>
            <a:chOff x="935990" y="1986280"/>
            <a:chExt cx="8509000" cy="86995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E80F261-866B-48DF-81F0-449399E35C33}"/>
                </a:ext>
              </a:extLst>
            </p:cNvPr>
            <p:cNvSpPr/>
            <p:nvPr/>
          </p:nvSpPr>
          <p:spPr>
            <a:xfrm>
              <a:off x="935990" y="2006600"/>
              <a:ext cx="8509000" cy="51117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12658858-20A6-46D3-9ABD-EF9DB391692D}"/>
                </a:ext>
              </a:extLst>
            </p:cNvPr>
            <p:cNvSpPr txBox="1"/>
            <p:nvPr/>
          </p:nvSpPr>
          <p:spPr>
            <a:xfrm>
              <a:off x="1244600" y="1986280"/>
              <a:ext cx="8034655" cy="869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서비스를 클러스터 외부에서 접속할 수 있도록 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E3C68DB-2013-4320-80E1-38E58F7F9F01}"/>
              </a:ext>
            </a:extLst>
          </p:cNvPr>
          <p:cNvSpPr txBox="1"/>
          <p:nvPr/>
        </p:nvSpPr>
        <p:spPr>
          <a:xfrm>
            <a:off x="935990" y="2664460"/>
            <a:ext cx="10560685" cy="115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Layer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Switch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타입으로 구현한다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kubectl</a:t>
            </a:r>
            <a:r>
              <a:rPr lang="en-US" altLang="ko-KR" sz="1600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apply -f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https://raw.githubusercontent.com/metallb/metallb/v0.11.0/manifests/metallb.yaml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en-US" altLang="ko-KR" sz="1600" u="sng" spc="-100" dirty="0" err="1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ipPool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l2-switch, </a:t>
            </a:r>
            <a:r>
              <a:rPr lang="en-US" altLang="ko-KR" sz="1600" u="sng" spc="-100" dirty="0" err="1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loadbalancer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설정 파일을 만든 후 </a:t>
            </a:r>
            <a:r>
              <a:rPr lang="en-US" altLang="ko-KR" sz="1600" u="sng" spc="-100" dirty="0" err="1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kubectl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create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–f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파일명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</a:t>
            </a:r>
            <a:r>
              <a:rPr lang="ko-KR" altLang="en-US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으로 실행한다</a:t>
            </a:r>
            <a:r>
              <a:rPr lang="en-US" altLang="ko-KR" sz="1600" u="sng" spc="-100" dirty="0">
                <a:solidFill>
                  <a:srgbClr val="1155CC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D7E548-FC51-41AF-90C5-F2FF787E5F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" y="3952875"/>
            <a:ext cx="5163820" cy="192913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6513719-BA01-4EAE-9B49-7BED4941E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545" y="3975100"/>
            <a:ext cx="4292600" cy="243903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D8B3F9-F045-4BD8-9F26-1FD0E4338387}"/>
              </a:ext>
            </a:extLst>
          </p:cNvPr>
          <p:cNvSpPr/>
          <p:nvPr/>
        </p:nvSpPr>
        <p:spPr>
          <a:xfrm>
            <a:off x="1127760" y="5441315"/>
            <a:ext cx="3060065" cy="4679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83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8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81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8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400050"/>
            <a:chOff x="541655" y="143002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585" y="143002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4. Metal LB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655" y="153924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2932B55-A182-44DC-8F10-5FA17D47F794}"/>
              </a:ext>
            </a:extLst>
          </p:cNvPr>
          <p:cNvGrpSpPr/>
          <p:nvPr/>
        </p:nvGrpSpPr>
        <p:grpSpPr>
          <a:xfrm>
            <a:off x="935990" y="1986280"/>
            <a:ext cx="8509000" cy="869950"/>
            <a:chOff x="935990" y="1986280"/>
            <a:chExt cx="8509000" cy="86995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2E80F261-866B-48DF-81F0-449399E35C33}"/>
                </a:ext>
              </a:extLst>
            </p:cNvPr>
            <p:cNvSpPr/>
            <p:nvPr/>
          </p:nvSpPr>
          <p:spPr>
            <a:xfrm>
              <a:off x="935990" y="2006600"/>
              <a:ext cx="8509000" cy="51117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12658858-20A6-46D3-9ABD-EF9DB391692D}"/>
                </a:ext>
              </a:extLst>
            </p:cNvPr>
            <p:cNvSpPr txBox="1"/>
            <p:nvPr/>
          </p:nvSpPr>
          <p:spPr>
            <a:xfrm>
              <a:off x="1244600" y="1986280"/>
              <a:ext cx="8034655" cy="8699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[Tourist in Tour] WAS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서비스를 클러스터 외부에서 접속할 수 있도록 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.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C12A566-1132-44A2-A6EF-C19A13FE1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" y="3310890"/>
            <a:ext cx="5123180" cy="293878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3B681A-E945-4D84-8AB7-F4478D089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95" y="3180080"/>
            <a:ext cx="4961890" cy="3200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62C5131-1902-44C5-A99E-D354986D4E9B}"/>
              </a:ext>
            </a:extLst>
          </p:cNvPr>
          <p:cNvSpPr txBox="1"/>
          <p:nvPr/>
        </p:nvSpPr>
        <p:spPr>
          <a:xfrm>
            <a:off x="6182995" y="2611120"/>
            <a:ext cx="494919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192.168.0.9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접속하여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WAS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서비스 작동 확인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6" name="그룹 187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8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85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8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115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400050"/>
            <a:chOff x="541655" y="143002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585" y="143002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4. Metal LB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655" y="153924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80F261-866B-48DF-81F0-449399E35C33}"/>
              </a:ext>
            </a:extLst>
          </p:cNvPr>
          <p:cNvSpPr/>
          <p:nvPr/>
        </p:nvSpPr>
        <p:spPr>
          <a:xfrm>
            <a:off x="541655" y="1990725"/>
            <a:ext cx="3072130" cy="847090"/>
          </a:xfrm>
          <a:prstGeom prst="roundRect">
            <a:avLst/>
          </a:prstGeom>
          <a:solidFill>
            <a:srgbClr val="3378C8"/>
          </a:solidFill>
          <a:ln>
            <a:noFill/>
          </a:ln>
          <a:effectLst>
            <a:outerShdw dist="38100" dir="2700000" algn="tl" rotWithShape="0">
              <a:srgbClr val="3378C8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12658858-20A6-46D3-9ABD-EF9DB391692D}"/>
              </a:ext>
            </a:extLst>
          </p:cNvPr>
          <p:cNvSpPr txBox="1"/>
          <p:nvPr/>
        </p:nvSpPr>
        <p:spPr>
          <a:xfrm>
            <a:off x="668020" y="1931670"/>
            <a:ext cx="2900680" cy="8699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[Tourist in Tour] WAS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시연 화면</a:t>
            </a:r>
            <a:endParaRPr lang="en-US" altLang="ko-KR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FFC000"/>
              </a:solidFill>
              <a:latin typeface="+mj-ea"/>
              <a:ea typeface="+mj-ea"/>
            </a:endParaRPr>
          </a:p>
        </p:txBody>
      </p:sp>
      <p:pic>
        <p:nvPicPr>
          <p:cNvPr id="22" name="bandicam 2024-11-05 10-30-52-226">
            <a:hlinkClick r:id="" action="ppaction://media"/>
            <a:extLst>
              <a:ext uri="{FF2B5EF4-FFF2-40B4-BE49-F238E27FC236}">
                <a16:creationId xmlns:a16="http://schemas.microsoft.com/office/drawing/2014/main" id="{EFB16E94-3D12-49B7-9EC5-60527AE48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54450" y="1917065"/>
            <a:ext cx="6689090" cy="4659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E109A5-8FB0-45E7-B9CC-36DFA6A98884}"/>
              </a:ext>
            </a:extLst>
          </p:cNvPr>
          <p:cNvSpPr txBox="1"/>
          <p:nvPr/>
        </p:nvSpPr>
        <p:spPr>
          <a:xfrm>
            <a:off x="541655" y="3170555"/>
            <a:ext cx="3072130" cy="226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 아래 사이트로 접속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 www.tourist.com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- 192.168.0.9</a:t>
            </a: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 게시글 작성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-   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공지사항 게시글 삭제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6" name="그룹 19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8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8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9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9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  <p:bldLst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355" y="5461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-635" y="-15875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-635" y="-15875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020" y="1414145"/>
            <a:ext cx="10526395" cy="400050"/>
            <a:chOff x="541020" y="1414145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2950" y="1414145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 Prometheus &amp; </a:t>
              </a:r>
              <a:r>
                <a:rPr lang="en-US" altLang="ko-KR" sz="2000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grafana</a:t>
              </a:r>
              <a:endParaRPr lang="en-US" altLang="ko-KR" sz="2000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020" y="152273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35" y="190055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6095" y="6560820"/>
            <a:ext cx="1075690" cy="150495"/>
            <a:chOff x="10666095" y="6560820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8075" y="6560820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6095" y="6560820"/>
              <a:ext cx="477520" cy="14224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910590" y="2007870"/>
            <a:ext cx="6619875" cy="878205"/>
            <a:chOff x="910590" y="2007870"/>
            <a:chExt cx="6619875" cy="87820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910590" y="2007870"/>
              <a:ext cx="6619875" cy="87820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78865" y="2016125"/>
              <a:ext cx="6336665" cy="7480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Prometheus - </a:t>
              </a:r>
              <a:r>
                <a:rPr lang="en-US" altLang="ko-KR" sz="1600" b="1" i="0" dirty="0" err="1">
                  <a:solidFill>
                    <a:schemeClr val="bg1"/>
                  </a:solidFill>
                  <a:effectLst/>
                  <a:latin typeface="+mj-lt"/>
                </a:rPr>
                <a:t>kubernetes</a:t>
              </a:r>
              <a:r>
                <a:rPr lang="en-US" altLang="ko-KR" sz="160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 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리소스의 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metric(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사용현황</a:t>
              </a:r>
              <a:r>
                <a:rPr lang="en-US" altLang="ko-KR" sz="1600" b="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) </a:t>
              </a:r>
              <a:r>
                <a:rPr lang="ko-KR" altLang="en-US" sz="1600" b="0" i="0" dirty="0">
                  <a:solidFill>
                    <a:schemeClr val="bg1"/>
                  </a:solidFill>
                  <a:effectLst/>
                  <a:latin typeface="Noto Sans" panose="020B0502040204020203" pitchFamily="34" charset="0"/>
                </a:rPr>
                <a:t>정보를 수집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Grafana -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Prometheus</a:t>
              </a:r>
              <a:r>
                <a:rPr lang="ko-KR" altLang="en-US" sz="16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에서 수집한 정보를 대시보드로 제공 </a:t>
              </a:r>
              <a:endParaRPr lang="en-US" altLang="ko-KR" sz="1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2CE7B8-FB6A-426A-9CC8-4098D7DA257F}"/>
              </a:ext>
            </a:extLst>
          </p:cNvPr>
          <p:cNvSpPr txBox="1"/>
          <p:nvPr/>
        </p:nvSpPr>
        <p:spPr>
          <a:xfrm>
            <a:off x="541020" y="2967990"/>
            <a:ext cx="11200765" cy="8235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Helm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사용하여 설치한다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helm repo add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prometheus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-community </a:t>
            </a:r>
            <a:r>
              <a:rPr lang="en-US" altLang="ko-KR" sz="1800" b="0" i="0" u="sng" strike="noStrike" dirty="0">
                <a:solidFill>
                  <a:srgbClr val="1155CC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https://prometheus-community.github.io/helm-charts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0A2FAF-3C95-45BA-9707-B0950590D9C0}"/>
              </a:ext>
            </a:extLst>
          </p:cNvPr>
          <p:cNvSpPr txBox="1"/>
          <p:nvPr/>
        </p:nvSpPr>
        <p:spPr>
          <a:xfrm>
            <a:off x="7720330" y="2427605"/>
            <a:ext cx="4023995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※ Helm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이란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?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쿠버네티스용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패키지 관리도구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AF2D59A-723C-4C49-A0E1-F4FD22AD18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" y="4562475"/>
            <a:ext cx="4191635" cy="19621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8B86D3-D5E4-4E2E-8BE8-96612DCFE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4265295"/>
            <a:ext cx="5295265" cy="231140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CE8D1A-57D0-4214-9A4E-1F1CF815ED8F}"/>
              </a:ext>
            </a:extLst>
          </p:cNvPr>
          <p:cNvSpPr txBox="1"/>
          <p:nvPr/>
        </p:nvSpPr>
        <p:spPr>
          <a:xfrm>
            <a:off x="641985" y="3895725"/>
            <a:ext cx="676148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외부접근을 위해서 서비스의 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type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을 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Cluster Ip 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에서 </a:t>
            </a:r>
            <a:r>
              <a:rPr lang="en-US" altLang="ko-KR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NodePort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로 수정해준다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DD666A2-5B58-4ED9-B057-9E9BA0543D1F}"/>
              </a:ext>
            </a:extLst>
          </p:cNvPr>
          <p:cNvSpPr/>
          <p:nvPr/>
        </p:nvSpPr>
        <p:spPr>
          <a:xfrm>
            <a:off x="714375" y="6229350"/>
            <a:ext cx="1637030" cy="2787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8F6BC7-D0C2-44BE-975B-14F4069A0ACF}"/>
              </a:ext>
            </a:extLst>
          </p:cNvPr>
          <p:cNvSpPr/>
          <p:nvPr/>
        </p:nvSpPr>
        <p:spPr>
          <a:xfrm>
            <a:off x="5610225" y="6381115"/>
            <a:ext cx="1386205" cy="194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90FC52-84DA-4280-BA1B-2DA4C575B80D}"/>
              </a:ext>
            </a:extLst>
          </p:cNvPr>
          <p:cNvSpPr/>
          <p:nvPr/>
        </p:nvSpPr>
        <p:spPr>
          <a:xfrm>
            <a:off x="910590" y="4725035"/>
            <a:ext cx="1637030" cy="347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E9E9476-D9F5-410C-AB8A-33DA630D7308}"/>
              </a:ext>
            </a:extLst>
          </p:cNvPr>
          <p:cNvSpPr/>
          <p:nvPr/>
        </p:nvSpPr>
        <p:spPr>
          <a:xfrm>
            <a:off x="5706110" y="4385310"/>
            <a:ext cx="1637030" cy="414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195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9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93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9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96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355" y="5461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-635" y="-15875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-635" y="-15875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020" y="1414145"/>
            <a:ext cx="10526395" cy="400050"/>
            <a:chOff x="541020" y="1414145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2950" y="1414145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 Prometheus &amp; </a:t>
              </a:r>
              <a:r>
                <a:rPr lang="en-US" altLang="ko-KR" sz="2000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grafana</a:t>
              </a:r>
              <a:endParaRPr lang="en-US" altLang="ko-KR" sz="2000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020" y="152273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35" y="190055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6095" y="6560820"/>
            <a:ext cx="1075690" cy="150495"/>
            <a:chOff x="10666095" y="6560820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8075" y="6560820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6095" y="6560820"/>
              <a:ext cx="477520" cy="14224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5B315DC-F434-4E04-9E98-39F93F350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05" y="2544445"/>
            <a:ext cx="7597140" cy="4015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28593B3-ACF3-49C3-BB76-F5B8C743E17A}"/>
              </a:ext>
            </a:extLst>
          </p:cNvPr>
          <p:cNvSpPr txBox="1"/>
          <p:nvPr/>
        </p:nvSpPr>
        <p:spPr>
          <a:xfrm>
            <a:off x="2891790" y="2009775"/>
            <a:ext cx="494919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쿠버네티스</a:t>
            </a: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그라파나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실행 정보 확인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6" name="그룹 199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19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197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19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080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400050"/>
            <a:chOff x="541655" y="1430020"/>
            <a:chExt cx="10526395" cy="4000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585" y="1430020"/>
              <a:ext cx="10324465" cy="400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5. Prometheus &amp; </a:t>
              </a:r>
              <a:r>
                <a:rPr lang="en-US" altLang="ko-KR" sz="2000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grafana</a:t>
              </a:r>
              <a:endParaRPr lang="en-US" altLang="ko-KR" sz="2000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655" y="1539240"/>
              <a:ext cx="100965" cy="113665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7A733C-4CFB-41D5-B946-992B6ED95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265" y="2713990"/>
            <a:ext cx="5400040" cy="346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2110DD-A27F-41AE-962C-61A8A20D2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" y="2764155"/>
            <a:ext cx="5131435" cy="34245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6923DA-E963-438B-8698-611A16C7091E}"/>
              </a:ext>
            </a:extLst>
          </p:cNvPr>
          <p:cNvSpPr txBox="1"/>
          <p:nvPr/>
        </p:nvSpPr>
        <p:spPr>
          <a:xfrm>
            <a:off x="653415" y="2155190"/>
            <a:ext cx="494919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ko-KR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192.168.0.12:30772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입력하여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그라파나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접속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8A5B0C-4609-4F66-B872-B0DB18032CEC}"/>
              </a:ext>
            </a:extLst>
          </p:cNvPr>
          <p:cNvSpPr txBox="1"/>
          <p:nvPr/>
        </p:nvSpPr>
        <p:spPr>
          <a:xfrm>
            <a:off x="6440170" y="2156460"/>
            <a:ext cx="494919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그라파나의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대쉬보드</a:t>
            </a:r>
            <a:r>
              <a:rPr lang="ko-KR" altLang="en-US" sz="1600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설정</a:t>
            </a:r>
            <a:endParaRPr lang="en-US" altLang="ko-KR" sz="1600" b="1" spc="-1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46" name="그룹 203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0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01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0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818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-635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7030" cy="398780"/>
            <a:chOff x="541655" y="1430020"/>
            <a:chExt cx="10527030" cy="39878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7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en-US" altLang="ko-KR" sz="2000" b="1" spc="-8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Jenkins</a:t>
              </a:r>
              <a:endParaRPr lang="ko-KR" altLang="en-US" sz="2000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19C1CF-5979-423D-B67D-924CE4CC59AE}"/>
              </a:ext>
            </a:extLst>
          </p:cNvPr>
          <p:cNvGrpSpPr/>
          <p:nvPr/>
        </p:nvGrpSpPr>
        <p:grpSpPr>
          <a:xfrm>
            <a:off x="812165" y="2045970"/>
            <a:ext cx="3980180" cy="518160"/>
            <a:chOff x="812165" y="2045970"/>
            <a:chExt cx="3980180" cy="51816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71552B-59F4-4162-909C-49E50B9B0793}"/>
                </a:ext>
              </a:extLst>
            </p:cNvPr>
            <p:cNvSpPr/>
            <p:nvPr/>
          </p:nvSpPr>
          <p:spPr>
            <a:xfrm>
              <a:off x="812165" y="2045970"/>
              <a:ext cx="3980180" cy="51816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8966B1-8EA5-4DFC-B382-ECEBA20123F1}"/>
                </a:ext>
              </a:extLst>
            </p:cNvPr>
            <p:cNvSpPr txBox="1"/>
            <p:nvPr/>
          </p:nvSpPr>
          <p:spPr>
            <a:xfrm>
              <a:off x="1176020" y="2065655"/>
              <a:ext cx="3522980" cy="454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를 이용한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CI &amp; CD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EDC675D-DDE9-4F7E-B42F-4CBB344F1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3622675"/>
            <a:ext cx="7343140" cy="158940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D8148E-C43B-48BF-9676-9F6D6A03A562}"/>
              </a:ext>
            </a:extLst>
          </p:cNvPr>
          <p:cNvSpPr txBox="1"/>
          <p:nvPr/>
        </p:nvSpPr>
        <p:spPr>
          <a:xfrm>
            <a:off x="541655" y="2759710"/>
            <a:ext cx="5227320" cy="414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+mj-lt"/>
              </a:rPr>
              <a:t>쿠버네티스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Deployment/POD</a:t>
            </a:r>
            <a:r>
              <a:rPr lang="ko-KR" altLang="en-US" sz="1600" dirty="0">
                <a:latin typeface="+mj-lt"/>
              </a:rPr>
              <a:t>로 </a:t>
            </a:r>
            <a:r>
              <a:rPr lang="ko-KR" altLang="en-US" sz="1600" dirty="0" err="1">
                <a:latin typeface="+mj-lt"/>
              </a:rPr>
              <a:t>젠킨스</a:t>
            </a:r>
            <a:r>
              <a:rPr lang="ko-KR" altLang="en-US" sz="1600" dirty="0">
                <a:latin typeface="+mj-lt"/>
              </a:rPr>
              <a:t> 설치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9360BCE-0471-46DB-9608-56AF372A8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5" y="2286000"/>
            <a:ext cx="3876040" cy="417766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그룹 207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0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05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0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7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8" b="11486"/>
          <a:stretch>
            <a:fillRect/>
          </a:stretch>
        </p:blipFill>
        <p:spPr>
          <a:xfrm>
            <a:off x="7589520" y="4695190"/>
            <a:ext cx="4603115" cy="216344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5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2235835" y="2753995"/>
            <a:ext cx="291465" cy="2828290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6666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세방고딕 Bold" charset="0"/>
              <a:ea typeface="세방고딕 Bold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13715" y="2621280"/>
            <a:ext cx="1739265" cy="12007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charset="0"/>
                <a:ea typeface="맑은 고딕 Semilight" charset="0"/>
              </a:rPr>
              <a:t>프로젝트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charset="0"/>
              <a:ea typeface="맑은 고딕 Semi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charset="0"/>
                <a:ea typeface="맑은 고딕 Semilight" charset="0"/>
              </a:rPr>
              <a:t>Part Ⅰ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charset="0"/>
              <a:ea typeface="맑은 고딕 Semilight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맑은 고딕 Semilight" charset="0"/>
                <a:ea typeface="맑은 고딕 Semilight" charset="0"/>
              </a:rPr>
              <a:t>수행 경과</a:t>
            </a:r>
            <a:endParaRPr lang="ko-KR" altLang="en-US" sz="24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맑은 고딕 Semilight" charset="0"/>
              <a:ea typeface="맑은 고딕 Semilight" charset="0"/>
            </a:endParaRPr>
          </a:p>
        </p:txBody>
      </p:sp>
      <p:grpSp>
        <p:nvGrpSpPr>
          <p:cNvPr id="20" name="Group 5"/>
          <p:cNvGrpSpPr>
            <a:grpSpLocks/>
          </p:cNvGrpSpPr>
          <p:nvPr/>
        </p:nvGrpSpPr>
        <p:grpSpPr>
          <a:xfrm>
            <a:off x="2638425" y="3394075"/>
            <a:ext cx="9171305" cy="673735"/>
            <a:chOff x="2638425" y="3394075"/>
            <a:chExt cx="9171305" cy="673735"/>
          </a:xfrm>
        </p:grpSpPr>
        <p:sp>
          <p:nvSpPr>
            <p:cNvPr id="40" name="Rect 0"/>
            <p:cNvSpPr>
              <a:spLocks/>
            </p:cNvSpPr>
            <p:nvPr/>
          </p:nvSpPr>
          <p:spPr>
            <a:xfrm>
              <a:off x="2830830" y="3394075"/>
              <a:ext cx="8903335" cy="673735"/>
            </a:xfrm>
            <a:prstGeom prst="roundRect">
              <a:avLst/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9" name="Group 5"/>
            <p:cNvGrpSpPr>
              <a:grpSpLocks/>
            </p:cNvGrpSpPr>
            <p:nvPr/>
          </p:nvGrpSpPr>
          <p:grpSpPr>
            <a:xfrm>
              <a:off x="2638425" y="3545205"/>
              <a:ext cx="408940" cy="352425"/>
              <a:chOff x="2638425" y="3545205"/>
              <a:chExt cx="408940" cy="352425"/>
            </a:xfrm>
          </p:grpSpPr>
          <p:sp>
            <p:nvSpPr>
              <p:cNvPr id="50" name="Rect 0"/>
              <p:cNvSpPr>
                <a:spLocks/>
              </p:cNvSpPr>
              <p:nvPr/>
            </p:nvSpPr>
            <p:spPr>
              <a:xfrm>
                <a:off x="2638425" y="3545205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4620000">
                <a:off x="2663825" y="3540125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Rect 0"/>
              <p:cNvSpPr txBox="1">
                <a:spLocks/>
              </p:cNvSpPr>
              <p:nvPr/>
            </p:nvSpPr>
            <p:spPr>
              <a:xfrm>
                <a:off x="2714625" y="3611245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2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61" name="Rect 0"/>
            <p:cNvSpPr txBox="1">
              <a:spLocks/>
            </p:cNvSpPr>
            <p:nvPr/>
          </p:nvSpPr>
          <p:spPr>
            <a:xfrm>
              <a:off x="3209290" y="3431540"/>
              <a:ext cx="8601075" cy="3092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AWS 인프라 구축 </a:t>
              </a:r>
              <a:endPara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1" name="Group 5"/>
          <p:cNvGrpSpPr>
            <a:grpSpLocks/>
          </p:cNvGrpSpPr>
          <p:nvPr/>
        </p:nvGrpSpPr>
        <p:grpSpPr>
          <a:xfrm>
            <a:off x="2638425" y="4330700"/>
            <a:ext cx="9095740" cy="673735"/>
            <a:chOff x="2638425" y="4330700"/>
            <a:chExt cx="9095740" cy="673735"/>
          </a:xfrm>
        </p:grpSpPr>
        <p:sp>
          <p:nvSpPr>
            <p:cNvPr id="41" name="Rect 0"/>
            <p:cNvSpPr>
              <a:spLocks/>
            </p:cNvSpPr>
            <p:nvPr/>
          </p:nvSpPr>
          <p:spPr>
            <a:xfrm>
              <a:off x="2830830" y="4330700"/>
              <a:ext cx="8903970" cy="674370"/>
            </a:xfrm>
            <a:prstGeom prst="roundRect">
              <a:avLst/>
            </a:prstGeom>
            <a:solidFill>
              <a:schemeClr val="bg1">
                <a:alpha val="83995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3" name="Group 5"/>
            <p:cNvGrpSpPr>
              <a:grpSpLocks/>
            </p:cNvGrpSpPr>
            <p:nvPr/>
          </p:nvGrpSpPr>
          <p:grpSpPr>
            <a:xfrm>
              <a:off x="2638425" y="4481830"/>
              <a:ext cx="408940" cy="352425"/>
              <a:chOff x="2638425" y="4481830"/>
              <a:chExt cx="408940" cy="352425"/>
            </a:xfrm>
          </p:grpSpPr>
          <p:sp>
            <p:nvSpPr>
              <p:cNvPr id="54" name="Rect 0"/>
              <p:cNvSpPr>
                <a:spLocks/>
              </p:cNvSpPr>
              <p:nvPr/>
            </p:nvSpPr>
            <p:spPr>
              <a:xfrm>
                <a:off x="2638425" y="4481830"/>
                <a:ext cx="409575" cy="353060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4620000">
                <a:off x="2663825" y="4476750"/>
                <a:ext cx="307975" cy="321945"/>
              </a:xfrm>
              <a:custGeom>
                <a:avLst/>
                <a:gdLst>
                  <a:gd name="TX0" fmla="*/ 0 w 751714"/>
                  <a:gd name="TY0" fmla="*/ 497894 h 766421"/>
                  <a:gd name="TX1" fmla="*/ 107134 w 751714"/>
                  <a:gd name="TY1" fmla="*/ 3253 h 766421"/>
                  <a:gd name="TX2" fmla="*/ 119855 w 751714"/>
                  <a:gd name="TY2" fmla="*/ 0 h 766421"/>
                  <a:gd name="TX3" fmla="*/ 751712 w 751714"/>
                  <a:gd name="TY3" fmla="*/ 649798 h 766421"/>
                  <a:gd name="TX4" fmla="*/ 749455 w 751714"/>
                  <a:gd name="TY4" fmla="*/ 660217 h 766421"/>
                  <a:gd name="TX5" fmla="*/ 334147 w 751714"/>
                  <a:gd name="TY5" fmla="*/ 766419 h 766421"/>
                  <a:gd name="TX6" fmla="*/ 0 w 751714"/>
                  <a:gd name="TY6" fmla="*/ 497894 h 766421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4" h="766421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Rect 0"/>
              <p:cNvSpPr txBox="1">
                <a:spLocks/>
              </p:cNvSpPr>
              <p:nvPr/>
            </p:nvSpPr>
            <p:spPr>
              <a:xfrm>
                <a:off x="2714625" y="4547235"/>
                <a:ext cx="257175" cy="24765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numCol="1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3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63" name="Rect 0"/>
            <p:cNvSpPr txBox="1">
              <a:spLocks/>
            </p:cNvSpPr>
            <p:nvPr/>
          </p:nvSpPr>
          <p:spPr>
            <a:xfrm>
              <a:off x="3209290" y="4392930"/>
              <a:ext cx="8525510" cy="3752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AWS Auto Scailing 구축</a:t>
              </a:r>
              <a:endPara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9" name="Group 5"/>
          <p:cNvGrpSpPr>
            <a:grpSpLocks/>
          </p:cNvGrpSpPr>
          <p:nvPr/>
        </p:nvGrpSpPr>
        <p:grpSpPr>
          <a:xfrm>
            <a:off x="2638425" y="2456815"/>
            <a:ext cx="9095740" cy="673735"/>
            <a:chOff x="2638425" y="2456815"/>
            <a:chExt cx="9095740" cy="673735"/>
          </a:xfrm>
        </p:grpSpPr>
        <p:sp>
          <p:nvSpPr>
            <p:cNvPr id="31" name="Rect 0"/>
            <p:cNvSpPr>
              <a:spLocks/>
            </p:cNvSpPr>
            <p:nvPr/>
          </p:nvSpPr>
          <p:spPr>
            <a:xfrm>
              <a:off x="2830830" y="2456815"/>
              <a:ext cx="8903335" cy="673735"/>
            </a:xfrm>
            <a:prstGeom prst="roundRect">
              <a:avLst/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/>
            <p:cNvSpPr txBox="1">
              <a:spLocks/>
            </p:cNvSpPr>
            <p:nvPr/>
          </p:nvSpPr>
          <p:spPr>
            <a:xfrm>
              <a:off x="3166745" y="2528570"/>
              <a:ext cx="8343265" cy="308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목표 : Application 빌드 및 배포를 위해 AWS 클라우드에 IaC를 이용해 인프라 구축</a:t>
              </a:r>
              <a:endPara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4" name="Group 5"/>
            <p:cNvGrpSpPr>
              <a:grpSpLocks/>
            </p:cNvGrpSpPr>
            <p:nvPr/>
          </p:nvGrpSpPr>
          <p:grpSpPr>
            <a:xfrm>
              <a:off x="2638425" y="2608580"/>
              <a:ext cx="408940" cy="388620"/>
              <a:chOff x="2638425" y="2608580"/>
              <a:chExt cx="408940" cy="388620"/>
            </a:xfrm>
          </p:grpSpPr>
          <p:sp>
            <p:nvSpPr>
              <p:cNvPr id="46" name="Rect 0"/>
              <p:cNvSpPr>
                <a:spLocks/>
              </p:cNvSpPr>
              <p:nvPr/>
            </p:nvSpPr>
            <p:spPr>
              <a:xfrm>
                <a:off x="2638425" y="2608580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Rect 0"/>
              <p:cNvSpPr>
                <a:spLocks/>
              </p:cNvSpPr>
              <p:nvPr/>
            </p:nvSpPr>
            <p:spPr>
              <a:xfrm rot="4620000">
                <a:off x="2663825" y="2603500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Rect 0"/>
              <p:cNvSpPr txBox="1">
                <a:spLocks/>
              </p:cNvSpPr>
              <p:nvPr/>
            </p:nvSpPr>
            <p:spPr>
              <a:xfrm>
                <a:off x="2714625" y="2674620"/>
                <a:ext cx="256540" cy="3232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1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</p:grpSp>
      <p:grpSp>
        <p:nvGrpSpPr>
          <p:cNvPr id="23" name="Group 5"/>
          <p:cNvGrpSpPr>
            <a:grpSpLocks/>
          </p:cNvGrpSpPr>
          <p:nvPr/>
        </p:nvGrpSpPr>
        <p:grpSpPr>
          <a:xfrm>
            <a:off x="2638425" y="5267960"/>
            <a:ext cx="9095740" cy="673735"/>
            <a:chOff x="2638425" y="5267960"/>
            <a:chExt cx="9095740" cy="673735"/>
          </a:xfrm>
        </p:grpSpPr>
        <p:sp>
          <p:nvSpPr>
            <p:cNvPr id="43" name="Rect 0"/>
            <p:cNvSpPr>
              <a:spLocks/>
            </p:cNvSpPr>
            <p:nvPr/>
          </p:nvSpPr>
          <p:spPr>
            <a:xfrm>
              <a:off x="2830830" y="5267960"/>
              <a:ext cx="8903335" cy="673735"/>
            </a:xfrm>
            <a:prstGeom prst="roundRect">
              <a:avLst/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7" name="Group 5"/>
            <p:cNvGrpSpPr>
              <a:grpSpLocks/>
            </p:cNvGrpSpPr>
            <p:nvPr/>
          </p:nvGrpSpPr>
          <p:grpSpPr>
            <a:xfrm>
              <a:off x="2638425" y="5418455"/>
              <a:ext cx="408940" cy="352425"/>
              <a:chOff x="2638425" y="5418455"/>
              <a:chExt cx="408940" cy="35242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>
                <a:off x="2638425" y="5418455"/>
                <a:ext cx="408940" cy="352425"/>
              </a:xfrm>
              <a:prstGeom prst="hexagon">
                <a:avLst/>
              </a:prstGeom>
              <a:solidFill>
                <a:srgbClr val="3378C8"/>
              </a:solidFill>
              <a:ln w="12700" cap="flat" cmpd="sng">
                <a:solidFill>
                  <a:srgbClr val="3378C8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4620000">
                <a:off x="2663825" y="5413375"/>
                <a:ext cx="307340" cy="321310"/>
              </a:xfrm>
              <a:custGeom>
                <a:avLst/>
                <a:gdLst>
                  <a:gd name="TX0" fmla="*/ 0 w 751713"/>
                  <a:gd name="TY0" fmla="*/ 497894 h 766420"/>
                  <a:gd name="TX1" fmla="*/ 107134 w 751713"/>
                  <a:gd name="TY1" fmla="*/ 3253 h 766420"/>
                  <a:gd name="TX2" fmla="*/ 119855 w 751713"/>
                  <a:gd name="TY2" fmla="*/ 0 h 766420"/>
                  <a:gd name="TX3" fmla="*/ 751712 w 751713"/>
                  <a:gd name="TY3" fmla="*/ 649798 h 766420"/>
                  <a:gd name="TX4" fmla="*/ 749455 w 751713"/>
                  <a:gd name="TY4" fmla="*/ 660217 h 766420"/>
                  <a:gd name="TX5" fmla="*/ 334147 w 751713"/>
                  <a:gd name="TY5" fmla="*/ 766419 h 766420"/>
                  <a:gd name="TX6" fmla="*/ 0 w 751713"/>
                  <a:gd name="TY6" fmla="*/ 497894 h 76642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</a:cxnLst>
                <a:rect l="l" t="t" r="r" b="b"/>
                <a:pathLst>
                  <a:path w="751713" h="766420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2069C2">
                      <a:alpha val="14000"/>
                    </a:srgbClr>
                  </a:gs>
                  <a:gs pos="69000">
                    <a:schemeClr val="bg1">
                      <a:alpha val="20000"/>
                    </a:schemeClr>
                  </a:gs>
                </a:gsLst>
                <a:lin ang="15000000"/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1" hangingPunct="1">
                  <a:buFontTx/>
                  <a:buNone/>
                </a:pPr>
                <a:endParaRPr lang="ko-KR" altLang="en-US" sz="14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 txBox="1">
                <a:spLocks/>
              </p:cNvSpPr>
              <p:nvPr/>
            </p:nvSpPr>
            <p:spPr>
              <a:xfrm>
                <a:off x="2714625" y="5483860"/>
                <a:ext cx="256540" cy="247015"/>
              </a:xfrm>
              <a:prstGeom prst="rect">
                <a:avLst/>
              </a:prstGeom>
              <a:noFill/>
            </p:spPr>
            <p:txBody>
              <a:bodyPr vert="horz" wrap="square" lIns="0" tIns="0" rIns="0" bIns="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600">
                    <a:ln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latin typeface="세방고딕 Bold" charset="0"/>
                    <a:ea typeface="세방고딕 Bold" charset="0"/>
                  </a:rPr>
                  <a:t>4</a:t>
                </a:r>
                <a:endParaRPr lang="ko-KR" altLang="en-US" sz="160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세방고딕 Bold" charset="0"/>
                  <a:ea typeface="세방고딕 Bold" charset="0"/>
                </a:endParaRPr>
              </a:p>
            </p:txBody>
          </p:sp>
        </p:grpSp>
        <p:sp>
          <p:nvSpPr>
            <p:cNvPr id="65" name="Rect 0"/>
            <p:cNvSpPr txBox="1">
              <a:spLocks/>
            </p:cNvSpPr>
            <p:nvPr/>
          </p:nvSpPr>
          <p:spPr>
            <a:xfrm>
              <a:off x="3215640" y="5321935"/>
              <a:ext cx="6956425" cy="308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400" b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자동 배포화 구축</a:t>
              </a:r>
              <a:endPara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74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3"/>
          <a:stretch>
            <a:fillRect/>
          </a:stretch>
        </p:blipFill>
        <p:spPr>
          <a:xfrm rot="5400000">
            <a:off x="-476250" y="2466975"/>
            <a:ext cx="1439545" cy="486410"/>
          </a:xfrm>
          <a:prstGeom prst="rect">
            <a:avLst/>
          </a:prstGeom>
          <a:noFill/>
        </p:spPr>
      </p:pic>
      <p:grpSp>
        <p:nvGrpSpPr>
          <p:cNvPr id="25" name="Group 5"/>
          <p:cNvGrpSpPr>
            <a:grpSpLocks/>
          </p:cNvGrpSpPr>
          <p:nvPr/>
        </p:nvGrpSpPr>
        <p:grpSpPr>
          <a:xfrm>
            <a:off x="257810" y="4277360"/>
            <a:ext cx="1918335" cy="1756410"/>
            <a:chOff x="257810" y="4277360"/>
            <a:chExt cx="1918335" cy="1756410"/>
          </a:xfrm>
        </p:grpSpPr>
        <p:pic>
          <p:nvPicPr>
            <p:cNvPr id="76" name="Picture 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920" y="4956810"/>
              <a:ext cx="110490" cy="110490"/>
            </a:xfrm>
            <a:prstGeom prst="rect">
              <a:avLst/>
            </a:prstGeom>
            <a:noFill/>
          </p:spPr>
        </p:pic>
        <p:pic>
          <p:nvPicPr>
            <p:cNvPr id="78" name="Picture 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10" y="4277360"/>
              <a:ext cx="142875" cy="142875"/>
            </a:xfrm>
            <a:prstGeom prst="rect">
              <a:avLst/>
            </a:prstGeom>
            <a:noFill/>
          </p:spPr>
        </p:pic>
        <p:pic>
          <p:nvPicPr>
            <p:cNvPr id="80" name="Picture 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060" y="5861685"/>
              <a:ext cx="172085" cy="172085"/>
            </a:xfrm>
            <a:prstGeom prst="rect">
              <a:avLst/>
            </a:prstGeom>
            <a:noFill/>
          </p:spPr>
        </p:pic>
      </p:grpSp>
      <p:grpSp>
        <p:nvGrpSpPr>
          <p:cNvPr id="22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26" name="Picture "/>
            <p:cNvPicPr>
              <a:picLocks noChangeAspect="1" noChangeArrowheads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8" name="Picture "/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64" name="Rect 0"/>
          <p:cNvSpPr>
            <a:spLocks/>
          </p:cNvSpPr>
          <p:nvPr/>
        </p:nvSpPr>
        <p:spPr>
          <a:xfrm>
            <a:off x="3245485" y="2879090"/>
            <a:ext cx="892810" cy="199390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세부 사항</a:t>
            </a:r>
            <a:endParaRPr lang="ko-KR" altLang="en-US" sz="12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Rect 0"/>
          <p:cNvSpPr>
            <a:spLocks/>
          </p:cNvSpPr>
          <p:nvPr/>
        </p:nvSpPr>
        <p:spPr>
          <a:xfrm>
            <a:off x="3241675" y="3820795"/>
            <a:ext cx="892810" cy="199390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세부 사항</a:t>
            </a:r>
            <a:endParaRPr lang="ko-KR" altLang="en-US" sz="12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3" name="Rect 0"/>
          <p:cNvSpPr>
            <a:spLocks/>
          </p:cNvSpPr>
          <p:nvPr/>
        </p:nvSpPr>
        <p:spPr>
          <a:xfrm>
            <a:off x="3239135" y="4741545"/>
            <a:ext cx="892810" cy="199390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세부 사항</a:t>
            </a:r>
            <a:endParaRPr lang="ko-KR" altLang="en-US" sz="12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4133215" y="4704080"/>
            <a:ext cx="7411720" cy="3346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Bastion 서버, Jenkins 서버, Target 서버 구성, Auto Scailing 구성, IAM 구성, Route53 (DNS도메인 적용) </a:t>
            </a:r>
            <a:endParaRPr lang="ko-KR" altLang="en-US" sz="12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7" name="Rect 0"/>
          <p:cNvSpPr txBox="1">
            <a:spLocks/>
          </p:cNvSpPr>
          <p:nvPr/>
        </p:nvSpPr>
        <p:spPr>
          <a:xfrm>
            <a:off x="4130040" y="5644515"/>
            <a:ext cx="715200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1028700" rtl="0" eaLnBrk="0" latinLnBrk="0" hangingPunct="0">
              <a:buFontTx/>
              <a:buNone/>
            </a:pPr>
            <a:r>
              <a:rPr sz="1200" b="0" i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GitHub과 Jenkins 를 이용한 </a:t>
            </a:r>
            <a:r>
              <a:rPr sz="1200" b="0" i="0">
                <a:solidFill>
                  <a:srgbClr val="000000"/>
                </a:solidFill>
                <a:latin typeface="Calibri Light" charset="0"/>
                <a:ea typeface="맑은 고딕" charset="0"/>
              </a:rPr>
              <a:t>CI/CD 작업, </a:t>
            </a:r>
            <a:r>
              <a:rPr sz="1200" b="0" i="0" strike="noStrike">
                <a:solidFill>
                  <a:srgbClr val="000000"/>
                </a:solidFill>
                <a:latin typeface="맑은 고딕" charset="0"/>
                <a:ea typeface="맑은 고딕" charset="0"/>
              </a:rPr>
              <a:t>Code Deploy </a:t>
            </a:r>
            <a:endParaRPr lang="ko-KR" altLang="en-US" sz="1200" b="0" i="0" strike="noStrik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>
            <a:off x="3238500" y="5685790"/>
            <a:ext cx="893445" cy="200025"/>
          </a:xfrm>
          <a:prstGeom prst="roundRect">
            <a:avLst/>
          </a:prstGeom>
          <a:solidFill>
            <a:srgbClr val="FFD85C"/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charset="0"/>
                <a:ea typeface="맑은 고딕" charset="0"/>
              </a:rPr>
              <a:t>  세부 사항</a:t>
            </a:r>
            <a:endParaRPr lang="ko-KR" altLang="en-US" sz="12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/>
          <p:cNvSpPr txBox="1">
            <a:spLocks/>
          </p:cNvSpPr>
          <p:nvPr/>
        </p:nvSpPr>
        <p:spPr>
          <a:xfrm>
            <a:off x="4142740" y="3785870"/>
            <a:ext cx="715200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VPC, 서브넷, IGW, NAT 게이트웨이, 라우팅 테이블, 보안 그룹 구성</a:t>
            </a:r>
            <a:endParaRPr lang="ko-KR" altLang="en-US" sz="12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4121150" y="2851785"/>
            <a:ext cx="7152005" cy="2768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Ansible을 사용한 AWS 인프라 구축</a:t>
            </a:r>
            <a:endParaRPr lang="ko-KR" altLang="en-US" sz="12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2" name="그룹 10"/>
          <p:cNvGrpSpPr>
            <a:grpSpLocks/>
          </p:cNvGrpSpPr>
          <p:nvPr/>
        </p:nvGrpSpPr>
        <p:grpSpPr>
          <a:xfrm>
            <a:off x="375920" y="333375"/>
            <a:ext cx="11268710" cy="832485"/>
            <a:chOff x="375920" y="333375"/>
            <a:chExt cx="11268710" cy="832485"/>
          </a:xfrm>
        </p:grpSpPr>
        <p:sp>
          <p:nvSpPr>
            <p:cNvPr id="83" name="텍스트 상자 7"/>
            <p:cNvSpPr txBox="1">
              <a:spLocks/>
            </p:cNvSpPr>
            <p:nvPr/>
          </p:nvSpPr>
          <p:spPr>
            <a:xfrm>
              <a:off x="1461770" y="366395"/>
              <a:ext cx="2253615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텍스트 상자 8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Spring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Pet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sz="2800" b="1" dirty="0" err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Clinic</a:t>
              </a:r>
              <a:r>
                <a:rPr lang="ko-KR" sz="28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] WAS 구축 및 배포 관리 </a:t>
              </a:r>
              <a:endParaRPr lang="ko-KR" altLang="en-US" sz="2800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5" name="텍스트 상자 9"/>
            <p:cNvSpPr txBox="1">
              <a:spLocks/>
            </p:cNvSpPr>
            <p:nvPr/>
          </p:nvSpPr>
          <p:spPr>
            <a:xfrm>
              <a:off x="375920" y="333375"/>
              <a:ext cx="1268095" cy="83248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-635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7030" cy="398780"/>
            <a:chOff x="541655" y="1430020"/>
            <a:chExt cx="10527030" cy="39878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7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en-US" altLang="ko-KR" sz="2000" b="1" spc="-8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Jenkins</a:t>
              </a:r>
              <a:endParaRPr lang="ko-KR" altLang="en-US" sz="2000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228600" y="1913890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19C1CF-5979-423D-B67D-924CE4CC59AE}"/>
              </a:ext>
            </a:extLst>
          </p:cNvPr>
          <p:cNvGrpSpPr/>
          <p:nvPr/>
        </p:nvGrpSpPr>
        <p:grpSpPr>
          <a:xfrm>
            <a:off x="1188720" y="1984375"/>
            <a:ext cx="3980180" cy="518160"/>
            <a:chOff x="1188720" y="1984375"/>
            <a:chExt cx="3980180" cy="51816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71552B-59F4-4162-909C-49E50B9B0793}"/>
                </a:ext>
              </a:extLst>
            </p:cNvPr>
            <p:cNvSpPr/>
            <p:nvPr/>
          </p:nvSpPr>
          <p:spPr>
            <a:xfrm>
              <a:off x="1188720" y="1984375"/>
              <a:ext cx="3980180" cy="51816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8966B1-8EA5-4DFC-B382-ECEBA20123F1}"/>
                </a:ext>
              </a:extLst>
            </p:cNvPr>
            <p:cNvSpPr txBox="1"/>
            <p:nvPr/>
          </p:nvSpPr>
          <p:spPr>
            <a:xfrm>
              <a:off x="1552575" y="2004060"/>
              <a:ext cx="3522980" cy="454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Jenkins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를 이용한 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CI &amp; CD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D8148E-C43B-48BF-9676-9F6D6A03A562}"/>
              </a:ext>
            </a:extLst>
          </p:cNvPr>
          <p:cNvSpPr txBox="1"/>
          <p:nvPr/>
        </p:nvSpPr>
        <p:spPr>
          <a:xfrm>
            <a:off x="1186180" y="2585085"/>
            <a:ext cx="3982720" cy="115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Git</a:t>
            </a:r>
            <a:r>
              <a:rPr lang="ko-KR" altLang="en-US" sz="1600" dirty="0">
                <a:latin typeface="+mj-lt"/>
              </a:rPr>
              <a:t> 접속을 위한 </a:t>
            </a:r>
            <a:r>
              <a:rPr lang="ko-KR" altLang="en-US" sz="1600" dirty="0" err="1">
                <a:latin typeface="+mj-lt"/>
              </a:rPr>
              <a:t>크리덴셜</a:t>
            </a:r>
            <a:r>
              <a:rPr lang="ko-KR" altLang="en-US" sz="1600" dirty="0">
                <a:latin typeface="+mj-lt"/>
              </a:rPr>
              <a:t> 설정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 err="1">
                <a:latin typeface="+mj-lt"/>
              </a:rPr>
              <a:t>쿠버네티스</a:t>
            </a:r>
            <a:r>
              <a:rPr lang="ko-KR" altLang="en-US" sz="1600" dirty="0">
                <a:latin typeface="+mj-lt"/>
              </a:rPr>
              <a:t> 접속을 위한 </a:t>
            </a:r>
            <a:r>
              <a:rPr lang="ko-KR" altLang="en-US" sz="1600" dirty="0" err="1">
                <a:latin typeface="+mj-lt"/>
              </a:rPr>
              <a:t>크리덴셜</a:t>
            </a:r>
            <a:r>
              <a:rPr lang="ko-KR" altLang="en-US" sz="1600" dirty="0">
                <a:latin typeface="+mj-lt"/>
              </a:rPr>
              <a:t> 설정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 err="1">
                <a:latin typeface="+mj-lt"/>
              </a:rPr>
              <a:t>쿠버네티스</a:t>
            </a:r>
            <a:r>
              <a:rPr lang="ko-KR" altLang="en-US" sz="1600" dirty="0">
                <a:latin typeface="+mj-lt"/>
              </a:rPr>
              <a:t> 제어를 위한 플러그인 설정</a:t>
            </a:r>
            <a:endParaRPr lang="en-US" altLang="ko-KR" sz="16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01E008-5DD0-4972-9D90-EB6CDC52C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0" y="3889375"/>
            <a:ext cx="4737100" cy="252793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272E6F-9004-4E28-9EEE-AC5E0C50A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95" y="1785620"/>
            <a:ext cx="5070475" cy="463804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88AA56E-4261-4B86-92D9-F98CD307F81E}"/>
              </a:ext>
            </a:extLst>
          </p:cNvPr>
          <p:cNvSpPr/>
          <p:nvPr/>
        </p:nvSpPr>
        <p:spPr>
          <a:xfrm>
            <a:off x="1020445" y="5196840"/>
            <a:ext cx="1637030" cy="82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9B7EAC-9DE2-40F6-BFA2-60D8C0255174}"/>
              </a:ext>
            </a:extLst>
          </p:cNvPr>
          <p:cNvSpPr/>
          <p:nvPr/>
        </p:nvSpPr>
        <p:spPr>
          <a:xfrm>
            <a:off x="8508365" y="2276475"/>
            <a:ext cx="2636520" cy="4140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21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0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0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1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4661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-635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7030" cy="398780"/>
            <a:chOff x="541655" y="1430020"/>
            <a:chExt cx="10527030" cy="39878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7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en-US" altLang="ko-KR" sz="2000" b="1" spc="-8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Jenkins</a:t>
              </a:r>
              <a:endParaRPr lang="ko-KR" altLang="en-US" sz="2000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200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4C383B-2145-4BBD-8DBC-C6C46CD84CB4}"/>
              </a:ext>
            </a:extLst>
          </p:cNvPr>
          <p:cNvGrpSpPr/>
          <p:nvPr/>
        </p:nvGrpSpPr>
        <p:grpSpPr>
          <a:xfrm>
            <a:off x="743585" y="2140585"/>
            <a:ext cx="4665345" cy="518160"/>
            <a:chOff x="743585" y="2140585"/>
            <a:chExt cx="4665345" cy="51816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71552B-59F4-4162-909C-49E50B9B0793}"/>
                </a:ext>
              </a:extLst>
            </p:cNvPr>
            <p:cNvSpPr/>
            <p:nvPr/>
          </p:nvSpPr>
          <p:spPr>
            <a:xfrm>
              <a:off x="743585" y="2140585"/>
              <a:ext cx="4665345" cy="51816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8966B1-8EA5-4DFC-B382-ECEBA20123F1}"/>
                </a:ext>
              </a:extLst>
            </p:cNvPr>
            <p:cNvSpPr txBox="1"/>
            <p:nvPr/>
          </p:nvSpPr>
          <p:spPr>
            <a:xfrm>
              <a:off x="1104265" y="2140585"/>
              <a:ext cx="4195445" cy="414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GitHub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를 이용한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Code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업데이트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48FD270-9479-4A52-8619-65BA9E826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5" y="2829560"/>
            <a:ext cx="5101590" cy="355219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0CCD94-16CF-4BC5-9163-5CA18CDE586C}"/>
              </a:ext>
            </a:extLst>
          </p:cNvPr>
          <p:cNvSpPr/>
          <p:nvPr/>
        </p:nvSpPr>
        <p:spPr>
          <a:xfrm>
            <a:off x="692150" y="5448300"/>
            <a:ext cx="1260475" cy="572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215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1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13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1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332908C-77F2-421D-A5FE-E72BEEBEE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141" y="2829560"/>
            <a:ext cx="5153744" cy="208626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68226B-194A-4FB9-A760-2E00C0101ACE}"/>
              </a:ext>
            </a:extLst>
          </p:cNvPr>
          <p:cNvCxnSpPr/>
          <p:nvPr/>
        </p:nvCxnSpPr>
        <p:spPr>
          <a:xfrm>
            <a:off x="6806555" y="3383471"/>
            <a:ext cx="18362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609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-635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7030" cy="398780"/>
            <a:chOff x="541655" y="1430020"/>
            <a:chExt cx="10527030" cy="39878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7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en-US" altLang="ko-KR" sz="2000" b="1" spc="-8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Jenkins</a:t>
              </a:r>
              <a:endParaRPr lang="ko-KR" altLang="en-US" sz="2000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200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pic>
        <p:nvPicPr>
          <p:cNvPr id="6" name="온프레미스 이미지 배포 2024-11-06 10-37-24-267">
            <a:hlinkClick r:id="" action="ppaction://media"/>
            <a:extLst>
              <a:ext uri="{FF2B5EF4-FFF2-40B4-BE49-F238E27FC236}">
                <a16:creationId xmlns:a16="http://schemas.microsoft.com/office/drawing/2014/main" id="{5481AF50-39DF-4CE6-AAF0-9AB72F4EF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93185" y="2015490"/>
            <a:ext cx="6809105" cy="440245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AEA70AF-3480-4DEC-91CE-974B95B0A72A}"/>
              </a:ext>
            </a:extLst>
          </p:cNvPr>
          <p:cNvGrpSpPr/>
          <p:nvPr/>
        </p:nvGrpSpPr>
        <p:grpSpPr>
          <a:xfrm>
            <a:off x="1157605" y="2029460"/>
            <a:ext cx="2556510" cy="488315"/>
            <a:chOff x="1157605" y="2029460"/>
            <a:chExt cx="2556510" cy="48831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DAC2229-67CC-4CC3-8298-4BBA1984F6ED}"/>
                </a:ext>
              </a:extLst>
            </p:cNvPr>
            <p:cNvSpPr/>
            <p:nvPr/>
          </p:nvSpPr>
          <p:spPr>
            <a:xfrm>
              <a:off x="1157605" y="2029460"/>
              <a:ext cx="2556510" cy="48831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CE274B-F83D-4A82-A63D-BE8B2E6C7C5C}"/>
                </a:ext>
              </a:extLst>
            </p:cNvPr>
            <p:cNvSpPr txBox="1"/>
            <p:nvPr/>
          </p:nvSpPr>
          <p:spPr>
            <a:xfrm>
              <a:off x="1235075" y="2036445"/>
              <a:ext cx="2298700" cy="219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젠킨스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 빌드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AA75B-289C-474C-9A91-CE82364DD4F2}"/>
              </a:ext>
            </a:extLst>
          </p:cNvPr>
          <p:cNvSpPr/>
          <p:nvPr/>
        </p:nvSpPr>
        <p:spPr>
          <a:xfrm>
            <a:off x="7068185" y="3785235"/>
            <a:ext cx="3492500" cy="1515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219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16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17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18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09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-6350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7030" cy="398780"/>
            <a:chOff x="541655" y="1430020"/>
            <a:chExt cx="10527030" cy="39878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735" cy="3994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en-US" altLang="ko-KR" sz="2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en-US" altLang="ko-KR" sz="2000" b="1" spc="-8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Jenkins</a:t>
              </a:r>
              <a:endParaRPr lang="ko-KR" altLang="en-US" sz="2000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2235" cy="114935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 sz="200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86995" y="190690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6AA75B-289C-474C-9A91-CE82364DD4F2}"/>
              </a:ext>
            </a:extLst>
          </p:cNvPr>
          <p:cNvSpPr/>
          <p:nvPr/>
        </p:nvSpPr>
        <p:spPr>
          <a:xfrm>
            <a:off x="7068185" y="3785235"/>
            <a:ext cx="3492500" cy="15157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914FB4-8C15-4596-8327-B05021B99C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2677160"/>
            <a:ext cx="5928995" cy="38093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BA218F-554E-484A-9CDF-97E8F36C7E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085" y="2677160"/>
            <a:ext cx="5474970" cy="380936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E9B87B-991E-4747-BD6C-BF219243CA80}"/>
              </a:ext>
            </a:extLst>
          </p:cNvPr>
          <p:cNvSpPr/>
          <p:nvPr/>
        </p:nvSpPr>
        <p:spPr>
          <a:xfrm>
            <a:off x="1978025" y="5729605"/>
            <a:ext cx="3056890" cy="572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554122-18B8-4625-9E42-099B18FA36CB}"/>
              </a:ext>
            </a:extLst>
          </p:cNvPr>
          <p:cNvSpPr/>
          <p:nvPr/>
        </p:nvSpPr>
        <p:spPr>
          <a:xfrm>
            <a:off x="7034530" y="5443220"/>
            <a:ext cx="3780155" cy="572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26F5203-60F0-4788-8A11-88FDC6672FBE}"/>
              </a:ext>
            </a:extLst>
          </p:cNvPr>
          <p:cNvGrpSpPr/>
          <p:nvPr/>
        </p:nvGrpSpPr>
        <p:grpSpPr>
          <a:xfrm>
            <a:off x="1962150" y="2122805"/>
            <a:ext cx="2556510" cy="488315"/>
            <a:chOff x="1962150" y="2122805"/>
            <a:chExt cx="2556510" cy="48831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5DAA56D-2B5F-4F18-899F-BAA0D4CB1127}"/>
                </a:ext>
              </a:extLst>
            </p:cNvPr>
            <p:cNvSpPr/>
            <p:nvPr/>
          </p:nvSpPr>
          <p:spPr>
            <a:xfrm>
              <a:off x="1962150" y="2122805"/>
              <a:ext cx="2556510" cy="48831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383C53-4786-4F2B-A61F-D2522F2FCA00}"/>
                </a:ext>
              </a:extLst>
            </p:cNvPr>
            <p:cNvSpPr txBox="1"/>
            <p:nvPr/>
          </p:nvSpPr>
          <p:spPr>
            <a:xfrm>
              <a:off x="2038985" y="2129790"/>
              <a:ext cx="2298700" cy="414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빌드 전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3463CA-F030-4986-8CC6-3C59D08DB9F9}"/>
              </a:ext>
            </a:extLst>
          </p:cNvPr>
          <p:cNvGrpSpPr/>
          <p:nvPr/>
        </p:nvGrpSpPr>
        <p:grpSpPr>
          <a:xfrm>
            <a:off x="7727315" y="2112010"/>
            <a:ext cx="2556510" cy="488315"/>
            <a:chOff x="7727315" y="2112010"/>
            <a:chExt cx="2556510" cy="48831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288F7B9-C76F-4318-9FD0-6DB1C28C4E49}"/>
                </a:ext>
              </a:extLst>
            </p:cNvPr>
            <p:cNvSpPr/>
            <p:nvPr/>
          </p:nvSpPr>
          <p:spPr>
            <a:xfrm>
              <a:off x="7727315" y="2112010"/>
              <a:ext cx="2556510" cy="488315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E62C56-D459-4F00-BE98-3ACFFCF51438}"/>
                </a:ext>
              </a:extLst>
            </p:cNvPr>
            <p:cNvSpPr txBox="1"/>
            <p:nvPr/>
          </p:nvSpPr>
          <p:spPr>
            <a:xfrm>
              <a:off x="7804785" y="2119630"/>
              <a:ext cx="2298700" cy="414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빌드 후</a:t>
              </a:r>
              <a:endParaRPr lang="en-US" altLang="ko-KR" sz="16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6" name="그룹 223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47" name="텍스트 상자 22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21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텍스트 상자 22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6684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3990" y="70485"/>
            <a:ext cx="12018010" cy="122110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655" y="1430020"/>
            <a:ext cx="10526395" cy="368300"/>
            <a:chOff x="541655" y="1430020"/>
            <a:chExt cx="10526395" cy="368300"/>
          </a:xfrm>
        </p:grpSpPr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743585" y="1430020"/>
              <a:ext cx="1032510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>
                <a:buFontTx/>
                <a:buNone/>
                <a:defRPr/>
              </a:pPr>
              <a:r>
                <a:rPr lang="ko-KR" altLang="ko-KR" b="1" spc="-9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7</a:t>
              </a:r>
              <a:r>
                <a:rPr lang="en-US" altLang="ko-KR" b="1" spc="-9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. DNS </a:t>
              </a:r>
              <a:r>
                <a:rPr lang="ko-KR" altLang="en-US" b="1" spc="-9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서버</a:t>
              </a:r>
              <a:r>
                <a:rPr lang="en-US" altLang="ko-KR" b="1" spc="-90">
                  <a:solidFill>
                    <a:schemeClr val="bg2">
                      <a:lumMod val="25000"/>
                    </a:schemeClr>
                  </a:solidFill>
                  <a:latin typeface="맑은 고딕" charset="0"/>
                </a:rPr>
                <a:t> </a:t>
              </a:r>
              <a:endParaRPr lang="ko-KR" altLang="en-US" b="1">
                <a:solidFill>
                  <a:schemeClr val="bg2">
                    <a:lumMod val="25000"/>
                  </a:schemeClr>
                </a:solidFill>
                <a:latin typeface="맑은 고딕" charset="0"/>
              </a:endParaRPr>
            </a:p>
          </p:txBody>
        </p:sp>
        <p:sp>
          <p:nvSpPr>
            <p:cNvPr id="45" name="그래픽 43"/>
            <p:cNvSpPr>
              <a:spLocks/>
            </p:cNvSpPr>
            <p:nvPr/>
          </p:nvSpPr>
          <p:spPr>
            <a:xfrm>
              <a:off x="541655" y="1539240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7065"/>
            <a:ext cx="12192000" cy="2336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365" y="6576695"/>
            <a:ext cx="1075690" cy="150495"/>
            <a:chOff x="10667365" y="6576695"/>
            <a:chExt cx="1075690" cy="150495"/>
          </a:xfrm>
        </p:grpSpPr>
        <p:pic>
          <p:nvPicPr>
            <p:cNvPr id="10" name="_x278651016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9345" y="6576695"/>
              <a:ext cx="473710" cy="150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7520" cy="14224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652145" y="2062480"/>
            <a:ext cx="5299710" cy="527685"/>
            <a:chOff x="652145" y="2062480"/>
            <a:chExt cx="5299710" cy="52768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652145" y="2072640"/>
              <a:ext cx="5299710" cy="518160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991235" y="2062480"/>
              <a:ext cx="4577080" cy="4140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defRPr/>
              </a:pP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DNS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서버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 –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Domain name 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관리 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6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내부망</a:t>
              </a:r>
              <a:r>
                <a:rPr lang="ko-KR" altLang="en-US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 전용</a:t>
              </a:r>
              <a:r>
                <a:rPr lang="en-US" altLang="ko-KR" sz="16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4EB1642-FF2B-447B-8836-167023642F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2070100"/>
            <a:ext cx="5818505" cy="3987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C4CF4A-859B-43B3-9280-64668805CB7B}"/>
              </a:ext>
            </a:extLst>
          </p:cNvPr>
          <p:cNvSpPr txBox="1"/>
          <p:nvPr/>
        </p:nvSpPr>
        <p:spPr>
          <a:xfrm>
            <a:off x="640715" y="2745740"/>
            <a:ext cx="5299710" cy="1522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>
                <a:latin typeface="+mj-lt"/>
              </a:rPr>
              <a:t>내부 네트워크에 </a:t>
            </a:r>
            <a:r>
              <a:rPr lang="en-US" altLang="ko-KR" sz="1600" dirty="0">
                <a:latin typeface="+mj-lt"/>
              </a:rPr>
              <a:t>DNS </a:t>
            </a:r>
            <a:r>
              <a:rPr lang="ko-KR" altLang="en-US" sz="1600" dirty="0">
                <a:latin typeface="+mj-lt"/>
              </a:rPr>
              <a:t>서버 설치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en-US" altLang="ko-KR" sz="1600" dirty="0" err="1">
                <a:latin typeface="+mj-lt"/>
              </a:rPr>
              <a:t>MetalLB</a:t>
            </a:r>
            <a:r>
              <a:rPr lang="ko-KR" altLang="en-US" sz="1600" dirty="0">
                <a:latin typeface="+mj-lt"/>
              </a:rPr>
              <a:t>에 세팅한 </a:t>
            </a:r>
            <a:r>
              <a:rPr lang="en-US" altLang="ko-KR" sz="1600" dirty="0">
                <a:latin typeface="+mj-lt"/>
              </a:rPr>
              <a:t>192.168.0.9 </a:t>
            </a:r>
            <a:r>
              <a:rPr lang="ko-KR" altLang="en-US" sz="1600" dirty="0">
                <a:latin typeface="+mj-lt"/>
              </a:rPr>
              <a:t>주소를 </a:t>
            </a:r>
            <a:r>
              <a:rPr lang="en-US" altLang="ko-KR" sz="1600" dirty="0">
                <a:latin typeface="+mj-lt"/>
              </a:rPr>
              <a:t>www.tourist.com</a:t>
            </a:r>
            <a:r>
              <a:rPr lang="ko-KR" altLang="en-US" sz="1600" dirty="0">
                <a:latin typeface="+mj-lt"/>
              </a:rPr>
              <a:t>으로 설정</a:t>
            </a:r>
            <a:endParaRPr lang="en-US" altLang="ko-KR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+mj-lt"/>
              </a:rPr>
              <a:t>- </a:t>
            </a:r>
            <a:r>
              <a:rPr lang="ko-KR" altLang="en-US" sz="1600" dirty="0" err="1">
                <a:latin typeface="+mj-lt"/>
              </a:rPr>
              <a:t>웹브라우저에서</a:t>
            </a:r>
            <a:r>
              <a:rPr lang="ko-KR" altLang="en-US" sz="1600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www.tourist.com</a:t>
            </a:r>
            <a:r>
              <a:rPr lang="ko-KR" altLang="en-US" sz="1600" dirty="0">
                <a:latin typeface="+mj-lt"/>
              </a:rPr>
              <a:t>으로 접속</a:t>
            </a:r>
            <a:endParaRPr lang="en-US" altLang="ko-KR" sz="1600" dirty="0"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C7B35FA-2BB3-4D02-963F-B897C0BF76A0}"/>
              </a:ext>
            </a:extLst>
          </p:cNvPr>
          <p:cNvSpPr/>
          <p:nvPr/>
        </p:nvSpPr>
        <p:spPr>
          <a:xfrm>
            <a:off x="7031990" y="2373630"/>
            <a:ext cx="1944370" cy="4019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BB45FF6-54BB-4329-B573-50E1442977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0" y="4423410"/>
            <a:ext cx="2505710" cy="100012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40F3C6-09B5-4513-B99E-104C692E2E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150" y="5273040"/>
            <a:ext cx="4677410" cy="109537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0" name="그룹 227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101" name="텍스트 상자 224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225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" name="텍스트 상자 226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6" b="22185"/>
          <a:stretch>
            <a:fillRect/>
          </a:stretch>
        </p:blipFill>
        <p:spPr>
          <a:xfrm rot="16200000">
            <a:off x="10645775" y="3135630"/>
            <a:ext cx="2551430" cy="542290"/>
          </a:xfrm>
          <a:prstGeom prst="rect">
            <a:avLst/>
          </a:prstGeom>
          <a:noFill/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51763"/>
          <a:stretch>
            <a:fillRect/>
          </a:stretch>
        </p:blipFill>
        <p:spPr>
          <a:xfrm rot="10800000">
            <a:off x="0" y="5284470"/>
            <a:ext cx="1370330" cy="157416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78460" y="4326890"/>
            <a:ext cx="139065" cy="139065"/>
          </a:xfrm>
          <a:prstGeom prst="rect">
            <a:avLst/>
          </a:prstGeom>
          <a:noFill/>
        </p:spPr>
      </p:pic>
      <p:grpSp>
        <p:nvGrpSpPr>
          <p:cNvPr id="18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9" name="Picture 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pic>
        <p:nvPicPr>
          <p:cNvPr id="2061" name="Picture "/>
          <p:cNvPicPr>
            <a:picLocks noChangeAspect="1"/>
          </p:cNvPicPr>
          <p:nvPr/>
        </p:nvPicPr>
        <p:blipFill rotWithShape="1">
          <a:blip r:embed="rId8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sp>
        <p:nvSpPr>
          <p:cNvPr id="2062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3" name="Rect 0"/>
          <p:cNvSpPr txBox="1">
            <a:spLocks/>
          </p:cNvSpPr>
          <p:nvPr/>
        </p:nvSpPr>
        <p:spPr>
          <a:xfrm>
            <a:off x="716915" y="1376680"/>
            <a:ext cx="4373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8.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</a:t>
            </a:r>
            <a:r>
              <a:rPr lang="ko-KR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류 발생 부분 및 해결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71" name="Group 5"/>
          <p:cNvGrpSpPr>
            <a:grpSpLocks/>
          </p:cNvGrpSpPr>
          <p:nvPr/>
        </p:nvGrpSpPr>
        <p:grpSpPr>
          <a:xfrm>
            <a:off x="6170295" y="2292350"/>
            <a:ext cx="5888355" cy="4206240"/>
            <a:chOff x="6170295" y="2292350"/>
            <a:chExt cx="5888355" cy="4206240"/>
          </a:xfrm>
        </p:grpSpPr>
        <p:sp>
          <p:nvSpPr>
            <p:cNvPr id="2072" name="Rect 0"/>
            <p:cNvSpPr>
              <a:spLocks/>
            </p:cNvSpPr>
            <p:nvPr/>
          </p:nvSpPr>
          <p:spPr>
            <a:xfrm>
              <a:off x="6170295" y="2301240"/>
              <a:ext cx="5888355" cy="419735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3" name="Rect 0"/>
            <p:cNvSpPr>
              <a:spLocks/>
            </p:cNvSpPr>
            <p:nvPr/>
          </p:nvSpPr>
          <p:spPr>
            <a:xfrm rot="5400000">
              <a:off x="8920480" y="25400"/>
              <a:ext cx="97790" cy="463169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74" name="Group 5"/>
          <p:cNvGrpSpPr>
            <a:grpSpLocks/>
          </p:cNvGrpSpPr>
          <p:nvPr/>
        </p:nvGrpSpPr>
        <p:grpSpPr>
          <a:xfrm>
            <a:off x="208280" y="2283460"/>
            <a:ext cx="5805805" cy="4214495"/>
            <a:chOff x="208280" y="2283460"/>
            <a:chExt cx="5805805" cy="4214495"/>
          </a:xfrm>
        </p:grpSpPr>
        <p:sp>
          <p:nvSpPr>
            <p:cNvPr id="2075" name="Rect 0"/>
            <p:cNvSpPr>
              <a:spLocks/>
            </p:cNvSpPr>
            <p:nvPr/>
          </p:nvSpPr>
          <p:spPr>
            <a:xfrm>
              <a:off x="208280" y="2283460"/>
              <a:ext cx="5805805" cy="4214495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6" name="Rect 0"/>
            <p:cNvSpPr>
              <a:spLocks/>
            </p:cNvSpPr>
            <p:nvPr/>
          </p:nvSpPr>
          <p:spPr>
            <a:xfrm rot="5400000">
              <a:off x="3095625" y="-66675"/>
              <a:ext cx="97790" cy="480568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77" name="Rect 0"/>
          <p:cNvSpPr>
            <a:spLocks/>
          </p:cNvSpPr>
          <p:nvPr/>
        </p:nvSpPr>
        <p:spPr>
          <a:xfrm>
            <a:off x="5878830" y="4382770"/>
            <a:ext cx="429260" cy="295910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82" name="Rect 0"/>
          <p:cNvSpPr txBox="1">
            <a:spLocks/>
          </p:cNvSpPr>
          <p:nvPr/>
        </p:nvSpPr>
        <p:spPr>
          <a:xfrm>
            <a:off x="6804660" y="2387600"/>
            <a:ext cx="4623435" cy="392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2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해결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사항</a:t>
            </a:r>
          </a:p>
        </p:txBody>
      </p:sp>
      <p:sp>
        <p:nvSpPr>
          <p:cNvPr id="2083" name="Rect 0"/>
          <p:cNvSpPr txBox="1">
            <a:spLocks/>
          </p:cNvSpPr>
          <p:nvPr/>
        </p:nvSpPr>
        <p:spPr>
          <a:xfrm>
            <a:off x="616585" y="2400300"/>
            <a:ext cx="4996180" cy="372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1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 발생 부분</a:t>
            </a:r>
          </a:p>
        </p:txBody>
      </p:sp>
      <p:sp>
        <p:nvSpPr>
          <p:cNvPr id="2084" name="텍스트 상자 384"/>
          <p:cNvSpPr txBox="1">
            <a:spLocks/>
          </p:cNvSpPr>
          <p:nvPr/>
        </p:nvSpPr>
        <p:spPr>
          <a:xfrm>
            <a:off x="767715" y="2853055"/>
            <a:ext cx="5172710" cy="753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 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Jenkins </a:t>
            </a: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무한 로딩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 -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통해 배포를 진행할 때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pod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생성 단계를 넘어가지 못하고 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무한 로딩이 걸리는 경우 발생</a:t>
            </a:r>
          </a:p>
        </p:txBody>
      </p:sp>
      <p:pic>
        <p:nvPicPr>
          <p:cNvPr id="2085" name="그림 38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5" y="3721100"/>
            <a:ext cx="4502150" cy="2054225"/>
          </a:xfrm>
          <a:prstGeom prst="rect">
            <a:avLst/>
          </a:prstGeom>
          <a:noFill/>
          <a:ln>
            <a:noFill/>
            <a:prstDash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2086" name="텍스트 상자 386"/>
          <p:cNvSpPr txBox="1">
            <a:spLocks/>
          </p:cNvSpPr>
          <p:nvPr/>
        </p:nvSpPr>
        <p:spPr>
          <a:xfrm>
            <a:off x="6475095" y="2802255"/>
            <a:ext cx="5172710" cy="92202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② 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Jenkins </a:t>
            </a: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무한 로딩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1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   -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service account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에 적절한 권한을 부여하거나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secret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이 제대로 생성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되었는지 확인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Malgun Gothic" charset="0"/>
                <a:ea typeface="Malgun Gothic" charset="0"/>
              </a:rPr>
              <a:t>    -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의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service account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와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secret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코드를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수정</a:t>
            </a:r>
          </a:p>
        </p:txBody>
      </p:sp>
      <p:sp>
        <p:nvSpPr>
          <p:cNvPr id="2087" name="텍스트 상자 387"/>
          <p:cNvSpPr txBox="1">
            <a:spLocks/>
          </p:cNvSpPr>
          <p:nvPr/>
        </p:nvSpPr>
        <p:spPr>
          <a:xfrm>
            <a:off x="927735" y="5912485"/>
            <a:ext cx="5172710" cy="4819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>
              <a:lnSpc>
                <a:spcPct val="110000"/>
              </a:lnSpc>
              <a:buFont typeface="Malgun Gothic"/>
              <a:buChar char="-"/>
              <a:defRPr/>
            </a:pP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이는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의 권한 오류로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가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pod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생성할 권한이 없기 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때문에 발생</a:t>
            </a:r>
          </a:p>
        </p:txBody>
      </p:sp>
      <p:pic>
        <p:nvPicPr>
          <p:cNvPr id="2088" name="그림 38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85" y="3752850"/>
            <a:ext cx="2392045" cy="2625725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89" name="그림 38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50" y="3752850"/>
            <a:ext cx="2736850" cy="1570990"/>
          </a:xfrm>
          <a:prstGeom prst="rect">
            <a:avLst/>
          </a:prstGeom>
          <a:noFill/>
          <a:ln cap="flat" cmpd="sng">
            <a:solidFill>
              <a:schemeClr val="accent5">
                <a:lumMod val="75000"/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grpSp>
        <p:nvGrpSpPr>
          <p:cNvPr id="2090" name="그룹 235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2091" name="텍스트 상자 23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92" name="텍스트 상자 233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93" name="텍스트 상자 23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3B49FB9-FB1C-4516-AEA5-5CDECC7A4B05}"/>
              </a:ext>
            </a:extLst>
          </p:cNvPr>
          <p:cNvCxnSpPr>
            <a:cxnSpLocks/>
          </p:cNvCxnSpPr>
          <p:nvPr/>
        </p:nvCxnSpPr>
        <p:spPr>
          <a:xfrm>
            <a:off x="1167765" y="5323840"/>
            <a:ext cx="4445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68BACA-9E5E-4A76-AD56-425C04534617}"/>
              </a:ext>
            </a:extLst>
          </p:cNvPr>
          <p:cNvCxnSpPr>
            <a:cxnSpLocks/>
          </p:cNvCxnSpPr>
          <p:nvPr/>
        </p:nvCxnSpPr>
        <p:spPr>
          <a:xfrm>
            <a:off x="1167765" y="5476240"/>
            <a:ext cx="359608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pic>
        <p:nvPicPr>
          <p:cNvPr id="56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96" b="22185"/>
          <a:stretch>
            <a:fillRect/>
          </a:stretch>
        </p:blipFill>
        <p:spPr>
          <a:xfrm rot="16200000">
            <a:off x="10645775" y="3135630"/>
            <a:ext cx="2551430" cy="542290"/>
          </a:xfrm>
          <a:prstGeom prst="rect">
            <a:avLst/>
          </a:prstGeom>
          <a:noFill/>
        </p:spPr>
      </p:pic>
      <p:pic>
        <p:nvPicPr>
          <p:cNvPr id="54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0" r="51763"/>
          <a:stretch>
            <a:fillRect/>
          </a:stretch>
        </p:blipFill>
        <p:spPr>
          <a:xfrm rot="10800000">
            <a:off x="0" y="5284470"/>
            <a:ext cx="1370330" cy="157416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58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378460" y="4326890"/>
            <a:ext cx="139065" cy="139065"/>
          </a:xfrm>
          <a:prstGeom prst="rect">
            <a:avLst/>
          </a:prstGeom>
          <a:noFill/>
        </p:spPr>
      </p:pic>
      <p:grpSp>
        <p:nvGrpSpPr>
          <p:cNvPr id="18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9" name="Picture 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pic>
        <p:nvPicPr>
          <p:cNvPr id="2061" name="Picture "/>
          <p:cNvPicPr>
            <a:picLocks noChangeAspect="1"/>
          </p:cNvPicPr>
          <p:nvPr/>
        </p:nvPicPr>
        <p:blipFill rotWithShape="1">
          <a:blip r:embed="rId8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sp>
        <p:nvSpPr>
          <p:cNvPr id="2062" name="Rect 0"/>
          <p:cNvSpPr>
            <a:spLocks/>
          </p:cNvSpPr>
          <p:nvPr/>
        </p:nvSpPr>
        <p:spPr>
          <a:xfrm>
            <a:off x="541655" y="1539240"/>
            <a:ext cx="101600" cy="114300"/>
          </a:xfrm>
          <a:custGeom>
            <a:avLst/>
            <a:gdLst>
              <a:gd name="TX0" fmla="*/ 428021 w 450215"/>
              <a:gd name="TY0" fmla="*/ 214932 h 506846"/>
              <a:gd name="TX1" fmla="*/ 66705 w 450215"/>
              <a:gd name="TY1" fmla="*/ 6045 h 506846"/>
              <a:gd name="TX2" fmla="*/ 0 w 450215"/>
              <a:gd name="TY2" fmla="*/ 44511 h 506846"/>
              <a:gd name="TX3" fmla="*/ 0 w 450215"/>
              <a:gd name="TY3" fmla="*/ 462326 h 506846"/>
              <a:gd name="TX4" fmla="*/ 66705 w 450215"/>
              <a:gd name="TY4" fmla="*/ 500812 h 506846"/>
              <a:gd name="TX5" fmla="*/ 428021 w 450215"/>
              <a:gd name="TY5" fmla="*/ 291905 h 506846"/>
              <a:gd name="TX6" fmla="*/ 428021 w 450215"/>
              <a:gd name="TY6" fmla="*/ 214932 h 50684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</a:cxnLst>
            <a:rect l="l" t="t" r="r" b="b"/>
            <a:pathLst>
              <a:path w="450215" h="506846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>
            <a:noFill/>
            <a:prstDash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63" name="Rect 0"/>
          <p:cNvSpPr txBox="1">
            <a:spLocks/>
          </p:cNvSpPr>
          <p:nvPr/>
        </p:nvSpPr>
        <p:spPr>
          <a:xfrm>
            <a:off x="716915" y="1376680"/>
            <a:ext cx="437324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>
              <a:buFontTx/>
              <a:buNone/>
            </a:pPr>
            <a:r>
              <a:rPr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8. </a:t>
            </a:r>
            <a:r>
              <a:rPr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</a:t>
            </a:r>
            <a:r>
              <a:rPr lang="ko-KR" b="1" spc="-90"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류 발생 부분 및 해결</a:t>
            </a:r>
            <a:endParaRPr lang="ko-KR" altLang="en-US" b="1">
              <a:solidFill>
                <a:schemeClr val="bg2">
                  <a:lumMod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71" name="그룹 357"/>
          <p:cNvGrpSpPr>
            <a:grpSpLocks/>
          </p:cNvGrpSpPr>
          <p:nvPr/>
        </p:nvGrpSpPr>
        <p:grpSpPr>
          <a:xfrm>
            <a:off x="6170295" y="2292350"/>
            <a:ext cx="5888355" cy="4206240"/>
            <a:chOff x="6170295" y="2292350"/>
            <a:chExt cx="5888355" cy="4206240"/>
          </a:xfrm>
        </p:grpSpPr>
        <p:sp>
          <p:nvSpPr>
            <p:cNvPr id="2072" name="도형 355"/>
            <p:cNvSpPr>
              <a:spLocks/>
            </p:cNvSpPr>
            <p:nvPr/>
          </p:nvSpPr>
          <p:spPr>
            <a:xfrm>
              <a:off x="6170295" y="2301240"/>
              <a:ext cx="5888355" cy="419735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3" name="도형 356"/>
            <p:cNvSpPr>
              <a:spLocks/>
            </p:cNvSpPr>
            <p:nvPr/>
          </p:nvSpPr>
          <p:spPr>
            <a:xfrm rot="5400000">
              <a:off x="8920480" y="25400"/>
              <a:ext cx="97790" cy="463169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74" name="그룹 360"/>
          <p:cNvGrpSpPr>
            <a:grpSpLocks/>
          </p:cNvGrpSpPr>
          <p:nvPr/>
        </p:nvGrpSpPr>
        <p:grpSpPr>
          <a:xfrm>
            <a:off x="208280" y="2283460"/>
            <a:ext cx="5805805" cy="4214495"/>
            <a:chOff x="208280" y="2283460"/>
            <a:chExt cx="5805805" cy="4214495"/>
          </a:xfrm>
        </p:grpSpPr>
        <p:sp>
          <p:nvSpPr>
            <p:cNvPr id="2075" name="도형 358"/>
            <p:cNvSpPr>
              <a:spLocks/>
            </p:cNvSpPr>
            <p:nvPr/>
          </p:nvSpPr>
          <p:spPr>
            <a:xfrm>
              <a:off x="208280" y="2283460"/>
              <a:ext cx="5805805" cy="4214495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FFD85C">
                  <a:alpha val="54901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076" name="도형 359"/>
            <p:cNvSpPr>
              <a:spLocks/>
            </p:cNvSpPr>
            <p:nvPr/>
          </p:nvSpPr>
          <p:spPr>
            <a:xfrm rot="5400000">
              <a:off x="3095625" y="-66675"/>
              <a:ext cx="97790" cy="4805680"/>
            </a:xfrm>
            <a:prstGeom prst="rect">
              <a:avLst/>
            </a:prstGeom>
            <a:solidFill>
              <a:srgbClr val="FFD85C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077" name="도형 361"/>
          <p:cNvSpPr>
            <a:spLocks/>
          </p:cNvSpPr>
          <p:nvPr/>
        </p:nvSpPr>
        <p:spPr>
          <a:xfrm>
            <a:off x="5878830" y="4382770"/>
            <a:ext cx="429260" cy="295910"/>
          </a:xfrm>
          <a:prstGeom prst="rightArrow">
            <a:avLst/>
          </a:prstGeom>
          <a:solidFill>
            <a:srgbClr val="7030A0"/>
          </a:solidFill>
          <a:ln w="7620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078" name="텍스트 상자 367"/>
          <p:cNvSpPr txBox="1">
            <a:spLocks/>
          </p:cNvSpPr>
          <p:nvPr/>
        </p:nvSpPr>
        <p:spPr>
          <a:xfrm>
            <a:off x="523875" y="3405505"/>
            <a:ext cx="5172710" cy="5467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① 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POD </a:t>
            </a: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권한 오류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-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사용한 배포 작업 시 아래와 같은 오류가 발생</a:t>
            </a:r>
          </a:p>
        </p:txBody>
      </p:sp>
      <p:pic>
        <p:nvPicPr>
          <p:cNvPr id="2079" name="그림 368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00" y="4182110"/>
            <a:ext cx="4947285" cy="1097915"/>
          </a:xfrm>
          <a:prstGeom prst="rect">
            <a:avLst/>
          </a:prstGeom>
          <a:noFill/>
        </p:spPr>
      </p:pic>
      <p:sp>
        <p:nvSpPr>
          <p:cNvPr id="2080" name="텍스트 상자 369"/>
          <p:cNvSpPr txBox="1">
            <a:spLocks/>
          </p:cNvSpPr>
          <p:nvPr/>
        </p:nvSpPr>
        <p:spPr>
          <a:xfrm>
            <a:off x="6311900" y="2843530"/>
            <a:ext cx="5617210" cy="13620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① </a:t>
            </a: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POD </a:t>
            </a:r>
            <a:r>
              <a:rPr lang="ko-KR" altLang="en-US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권한 오류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400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   -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배포 명령을 실행하는 포드의 권한이 없음 → 배포를 진행하는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pod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에 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권한 부여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Malgun Gothic" charset="0"/>
                <a:ea typeface="Malgun Gothic" charset="0"/>
              </a:rPr>
              <a:t>   - 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현재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의 배포는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jenkins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가 배포를 위한 일회용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pod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만들어 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     사용하므로 만드는 과정에 </a:t>
            </a:r>
            <a:r>
              <a:rPr lang="en-US" altLang="ko-KR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Service Account</a:t>
            </a:r>
            <a:r>
              <a:rPr lang="ko-KR" altLang="en-US" sz="1200" b="0" i="0" strike="noStrike">
                <a:solidFill>
                  <a:srgbClr val="000000"/>
                </a:solidFill>
                <a:latin typeface="Malgun Gothic" charset="0"/>
                <a:ea typeface="Malgun Gothic" charset="0"/>
              </a:rPr>
              <a:t>를 통해 권한을 전달하여 해결</a:t>
            </a:r>
          </a:p>
          <a:p>
            <a:pPr marL="0" indent="0">
              <a:lnSpc>
                <a:spcPct val="110000"/>
              </a:lnSpc>
              <a:buFontTx/>
              <a:buNone/>
              <a:defRPr/>
            </a:pPr>
            <a:r>
              <a:rPr lang="en-US" altLang="ko-KR" sz="120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000000"/>
                </a:solidFill>
                <a:latin typeface="Malgun Gothic" charset="0"/>
                <a:ea typeface="Malgun Gothic" charset="0"/>
              </a:rPr>
              <a:t> </a:t>
            </a:r>
            <a:endParaRPr lang="ko-KR" altLang="en-US" sz="120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000000"/>
              </a:solidFill>
              <a:latin typeface="Malgun Gothic" charset="0"/>
              <a:ea typeface="Malgun Gothic" charset="0"/>
            </a:endParaRPr>
          </a:p>
        </p:txBody>
      </p:sp>
      <p:pic>
        <p:nvPicPr>
          <p:cNvPr id="2081" name="그림 37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9220" y="4420235"/>
            <a:ext cx="5194935" cy="1014095"/>
          </a:xfrm>
          <a:prstGeom prst="rect">
            <a:avLst/>
          </a:prstGeom>
          <a:noFill/>
        </p:spPr>
      </p:pic>
      <p:sp>
        <p:nvSpPr>
          <p:cNvPr id="2082" name="텍스트 상자 376"/>
          <p:cNvSpPr txBox="1">
            <a:spLocks/>
          </p:cNvSpPr>
          <p:nvPr/>
        </p:nvSpPr>
        <p:spPr>
          <a:xfrm>
            <a:off x="6804660" y="2387600"/>
            <a:ext cx="4623435" cy="3924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2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해결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+mj-ea"/>
              </a:rPr>
              <a:t> </a:t>
            </a: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사항</a:t>
            </a:r>
          </a:p>
        </p:txBody>
      </p:sp>
      <p:sp>
        <p:nvSpPr>
          <p:cNvPr id="2083" name="텍스트 상자 377"/>
          <p:cNvSpPr txBox="1">
            <a:spLocks/>
          </p:cNvSpPr>
          <p:nvPr/>
        </p:nvSpPr>
        <p:spPr>
          <a:xfrm>
            <a:off x="616585" y="2400300"/>
            <a:ext cx="4996180" cy="3721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>
              <a:lnSpc>
                <a:spcPct val="110000"/>
              </a:lnSpc>
              <a:buFontTx/>
              <a:buNone/>
              <a:defRPr/>
            </a:pPr>
            <a:r>
              <a:rPr lang="ko-KR" altLang="en-US" b="1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rPr>
              <a:t>오류 발생 부분</a:t>
            </a:r>
          </a:p>
        </p:txBody>
      </p:sp>
      <p:grpSp>
        <p:nvGrpSpPr>
          <p:cNvPr id="2084" name="그룹 231"/>
          <p:cNvGrpSpPr>
            <a:grpSpLocks/>
          </p:cNvGrpSpPr>
          <p:nvPr/>
        </p:nvGrpSpPr>
        <p:grpSpPr>
          <a:xfrm>
            <a:off x="375920" y="333375"/>
            <a:ext cx="11632565" cy="831215"/>
            <a:chOff x="375920" y="333375"/>
            <a:chExt cx="11632565" cy="831215"/>
          </a:xfrm>
        </p:grpSpPr>
        <p:sp>
          <p:nvSpPr>
            <p:cNvPr id="2085" name="텍스트 상자 228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86" name="텍스트 상자 229"/>
            <p:cNvSpPr txBox="1">
              <a:spLocks/>
            </p:cNvSpPr>
            <p:nvPr/>
          </p:nvSpPr>
          <p:spPr>
            <a:xfrm>
              <a:off x="1461770" y="584835"/>
              <a:ext cx="10546715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쿠버네티스 환경에서 [Tourist in Tour] WAS 구축 및 배포 관리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87" name="텍스트 상자 230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05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3217E-DDB9-4B13-8BE6-CEF236CF2A8A}"/>
              </a:ext>
            </a:extLst>
          </p:cNvPr>
          <p:cNvCxnSpPr>
            <a:cxnSpLocks/>
          </p:cNvCxnSpPr>
          <p:nvPr/>
        </p:nvCxnSpPr>
        <p:spPr>
          <a:xfrm>
            <a:off x="515316" y="4954947"/>
            <a:ext cx="396050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" descr="C:/Users/admin/AppData/Roaming/PolarisOffice/ETemp/13532_15934120/fImage169753718100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39" name="Rect 0"/>
          <p:cNvSpPr>
            <a:spLocks/>
          </p:cNvSpPr>
          <p:nvPr/>
        </p:nvSpPr>
        <p:spPr>
          <a:xfrm flipH="1" flipV="1">
            <a:off x="173990" y="70485"/>
            <a:ext cx="12018645" cy="1221740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9847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pic>
        <p:nvPicPr>
          <p:cNvPr id="35" name="Picture " descr="C:/Users/admin/AppData/Roaming/PolarisOffice/ETemp/13532_15934120/fImage429137225844.png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 descr="C:/Users/admin/AppData/Roaming/PolarisOffice/ETemp/13532_15934120/fImage762437232609.png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 descr="C:/Users/admin/AppData/Roaming/PolarisOffice/ETemp/13532_15934120/fImage2099337244989.png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grpSp>
        <p:nvGrpSpPr>
          <p:cNvPr id="9" name="Group 5"/>
          <p:cNvGrpSpPr>
            <a:grpSpLocks/>
          </p:cNvGrpSpPr>
          <p:nvPr/>
        </p:nvGrpSpPr>
        <p:grpSpPr>
          <a:xfrm>
            <a:off x="1488440" y="2276792"/>
            <a:ext cx="8641080" cy="3772853"/>
            <a:chOff x="1488440" y="2276792"/>
            <a:chExt cx="8641080" cy="3772853"/>
          </a:xfrm>
        </p:grpSpPr>
        <p:sp>
          <p:nvSpPr>
            <p:cNvPr id="25" name="Rect 0"/>
            <p:cNvSpPr>
              <a:spLocks/>
            </p:cNvSpPr>
            <p:nvPr/>
          </p:nvSpPr>
          <p:spPr>
            <a:xfrm>
              <a:off x="1488440" y="2277110"/>
              <a:ext cx="8641080" cy="3772535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4780"/>
              </a:schemeClr>
            </a:solidFill>
            <a:ln>
              <a:noFill/>
              <a:prstDash/>
            </a:ln>
            <a:effectLst>
              <a:outerShdw blurRad="63500" algn="ctr" rotWithShape="0">
                <a:srgbClr val="3378C8">
                  <a:alpha val="29803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Rect 0"/>
            <p:cNvSpPr>
              <a:spLocks/>
            </p:cNvSpPr>
            <p:nvPr/>
          </p:nvSpPr>
          <p:spPr>
            <a:xfrm rot="5400000">
              <a:off x="5729605" y="-1252220"/>
              <a:ext cx="94615" cy="7152640"/>
            </a:xfrm>
            <a:prstGeom prst="rect">
              <a:avLst/>
            </a:prstGeom>
            <a:solidFill>
              <a:srgbClr val="3378C8"/>
            </a:solidFill>
            <a:ln>
              <a:noFill/>
              <a:prstDash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/>
            <p:cNvSpPr txBox="1">
              <a:spLocks/>
            </p:cNvSpPr>
            <p:nvPr/>
          </p:nvSpPr>
          <p:spPr>
            <a:xfrm>
              <a:off x="2053590" y="2664460"/>
              <a:ext cx="7489190" cy="4001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1" hangingPunct="1">
                <a:buFontTx/>
                <a:buNone/>
              </a:pP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프로젝트를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수행하면서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느낀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점이나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경험한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2000" b="1" dirty="0" err="1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맑은 고딕" charset="0"/>
                  <a:ea typeface="맑은 고딕" charset="0"/>
                </a:rPr>
                <a:t>성과</a:t>
              </a:r>
              <a:r>
                <a:rPr sz="2000" b="1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2">
                      <a:lumMod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20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>
          <a:xfrm>
            <a:off x="374650" y="331470"/>
            <a:ext cx="5949315" cy="831850"/>
            <a:chOff x="374650" y="331470"/>
            <a:chExt cx="5949315" cy="831850"/>
          </a:xfrm>
        </p:grpSpPr>
        <p:sp>
          <p:nvSpPr>
            <p:cNvPr id="38" name="Rect 0"/>
            <p:cNvSpPr txBox="1">
              <a:spLocks/>
            </p:cNvSpPr>
            <p:nvPr/>
          </p:nvSpPr>
          <p:spPr>
            <a:xfrm>
              <a:off x="1460500" y="364490"/>
              <a:ext cx="225298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9847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9847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/>
            <p:cNvSpPr txBox="1">
              <a:spLocks/>
            </p:cNvSpPr>
            <p:nvPr/>
          </p:nvSpPr>
          <p:spPr>
            <a:xfrm>
              <a:off x="1460500" y="583565"/>
              <a:ext cx="486346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평가 및 소감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Rect 0"/>
            <p:cNvSpPr txBox="1">
              <a:spLocks/>
            </p:cNvSpPr>
            <p:nvPr/>
          </p:nvSpPr>
          <p:spPr>
            <a:xfrm>
              <a:off x="374650" y="331470"/>
              <a:ext cx="1267460" cy="831850"/>
            </a:xfrm>
            <a:prstGeom prst="rect">
              <a:avLst/>
            </a:prstGeom>
            <a:noFill/>
          </p:spPr>
          <p:txBody>
            <a:bodyPr vert="horz" wrap="square" lIns="91440" tIns="0" rIns="91440" bIns="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06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sp>
        <p:nvSpPr>
          <p:cNvPr id="23" name="Rect 0"/>
          <p:cNvSpPr txBox="1">
            <a:spLocks/>
          </p:cNvSpPr>
          <p:nvPr/>
        </p:nvSpPr>
        <p:spPr>
          <a:xfrm>
            <a:off x="1713760" y="3328939"/>
            <a:ext cx="8162660" cy="17007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buFontTx/>
              <a:buNone/>
            </a:pPr>
            <a:r>
              <a:rPr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 </a:t>
            </a:r>
            <a:r>
              <a:rPr lang="en-US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AWS </a:t>
            </a:r>
            <a:r>
              <a:rPr spc="-140" dirty="0" err="1">
                <a:ln w="9525" cap="flat" cmpd="sng">
                  <a:solidFill>
                    <a:schemeClr val="bg1">
                      <a:lumMod val="95000"/>
                      <a:alpha val="20000"/>
                    </a:schemeClr>
                  </a:solidFill>
                  <a:prstDash val="solid"/>
                </a:ln>
                <a:solidFill>
                  <a:schemeClr val="dk1"/>
                </a:solidFill>
                <a:latin typeface="맑은 고딕" charset="0"/>
                <a:ea typeface="맑은 고딕" charset="0"/>
              </a:rPr>
              <a:t>프로젝트를</a:t>
            </a:r>
            <a:r>
              <a:rPr spc="-140" dirty="0">
                <a:ln w="9525" cap="flat" cmpd="sng">
                  <a:solidFill>
                    <a:schemeClr val="bg1">
                      <a:lumMod val="95000"/>
                      <a:alpha val="20000"/>
                    </a:schemeClr>
                  </a:solidFill>
                  <a:prstDash val="solid"/>
                </a:ln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r>
              <a:rPr spc="-140" dirty="0" err="1">
                <a:ln w="9525" cap="flat" cmpd="sng">
                  <a:solidFill>
                    <a:schemeClr val="bg1">
                      <a:lumMod val="95000"/>
                      <a:alpha val="20000"/>
                    </a:schemeClr>
                  </a:solidFill>
                  <a:prstDash val="solid"/>
                </a:ln>
                <a:solidFill>
                  <a:schemeClr val="dk1"/>
                </a:solidFill>
                <a:latin typeface="맑은 고딕" charset="0"/>
                <a:ea typeface="맑은 고딕" charset="0"/>
              </a:rPr>
              <a:t>통해</a:t>
            </a:r>
            <a:r>
              <a:rPr spc="-140" dirty="0">
                <a:ln w="9525" cap="flat" cmpd="sng">
                  <a:solidFill>
                    <a:schemeClr val="bg1">
                      <a:lumMod val="95000"/>
                      <a:alpha val="20000"/>
                    </a:schemeClr>
                  </a:solidFill>
                  <a:prstDash val="solid"/>
                </a:ln>
                <a:solidFill>
                  <a:schemeClr val="dk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Ansible을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이용한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CI &amp; CD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환경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구축</a:t>
            </a:r>
            <a:r>
              <a:rPr 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lang="ko-KR" alt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자동화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스킬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함양</a:t>
            </a:r>
            <a:r>
              <a:rPr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endParaRPr lang="ko-KR" altLang="en-US" b="1" dirty="0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buFontTx/>
              <a:buNone/>
            </a:pPr>
            <a:r>
              <a:rPr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 </a:t>
            </a:r>
            <a:r>
              <a:rPr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Github와</a:t>
            </a:r>
            <a:r>
              <a:rPr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Jenkins를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이용한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코드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자동화와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배포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관리에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대한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스킬</a:t>
            </a:r>
            <a:r>
              <a:rPr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함양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</a:t>
            </a:r>
            <a:r>
              <a:rPr lang="ko-KR" altLang="en-US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Kubernetes </a:t>
            </a:r>
            <a:r>
              <a:rPr lang="ko-KR" altLang="en-US" spc="-140" dirty="0">
                <a:ln w="9525" cap="flat" cmpd="sng">
                  <a:solidFill>
                    <a:schemeClr val="bg1">
                      <a:lumMod val="95000"/>
                      <a:alpha val="20000"/>
                    </a:schemeClr>
                  </a:solidFill>
                  <a:prstDash val="solid"/>
                </a:ln>
                <a:solidFill>
                  <a:schemeClr val="dk1"/>
                </a:solidFill>
                <a:latin typeface="맑은 고딕" charset="0"/>
                <a:ea typeface="맑은 고딕" charset="0"/>
              </a:rPr>
              <a:t>프로젝트를 통해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Jenkins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를 이용한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WAS CI &amp; CD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buFontTx/>
              <a:buNone/>
            </a:pPr>
            <a:r>
              <a:rPr lang="ko-KR" altLang="en-US" b="1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〮 </a:t>
            </a:r>
            <a:r>
              <a:rPr lang="ko-KR" alt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프로메테우스 </a:t>
            </a:r>
            <a:r>
              <a:rPr lang="en-US" altLang="ko-KR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&amp; </a:t>
            </a:r>
            <a:r>
              <a:rPr lang="ko-KR" altLang="en-US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그라파나를</a:t>
            </a:r>
            <a:r>
              <a:rPr lang="ko-KR" alt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이용한 </a:t>
            </a:r>
            <a:r>
              <a:rPr lang="ko-KR" altLang="en-US" dirty="0" err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쿠버네티스</a:t>
            </a:r>
            <a:r>
              <a:rPr lang="ko-KR" altLang="en-US" dirty="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 모니터링 스킬 함양</a:t>
            </a:r>
            <a:endParaRPr lang="ko-KR" altLang="en-US" dirty="0">
              <a:ln w="9525" cap="flat" cmpd="sng">
                <a:solidFill>
                  <a:schemeClr val="bg1">
                    <a:lumMod val="95000"/>
                    <a:alpha val="2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355" y="-635"/>
            <a:ext cx="1858645" cy="2170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73C8D9-CE6D-AA17-08C5-62EEC7375D4E}"/>
              </a:ext>
            </a:extLst>
          </p:cNvPr>
          <p:cNvSpPr txBox="1"/>
          <p:nvPr/>
        </p:nvSpPr>
        <p:spPr>
          <a:xfrm>
            <a:off x="2099310" y="1271270"/>
            <a:ext cx="8531860" cy="1354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tIns="0" bIns="0">
            <a:spAutoFit/>
          </a:bodyPr>
          <a:lstStyle/>
          <a:p>
            <a:pPr marL="685800" indent="-68580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4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끝  </a:t>
            </a:r>
            <a:r>
              <a:rPr lang="en-US" altLang="ko-KR" sz="4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- 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4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1165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920" y="6027420"/>
            <a:ext cx="2679700" cy="375920"/>
            <a:chOff x="8757920" y="6027420"/>
            <a:chExt cx="2679700" cy="375920"/>
          </a:xfrm>
        </p:grpSpPr>
        <p:pic>
          <p:nvPicPr>
            <p:cNvPr id="7" name="_x278651016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7790" y="6027420"/>
              <a:ext cx="1180465" cy="375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7920" y="6027420"/>
              <a:ext cx="1190625" cy="35369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20" y="3915410"/>
            <a:ext cx="7470140" cy="368300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3915410"/>
            <a:ext cx="7824470" cy="295529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240" y="2177415"/>
            <a:ext cx="1047115" cy="1047750"/>
            <a:chOff x="396240" y="2177415"/>
            <a:chExt cx="1047115" cy="1047750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396240" y="2177415"/>
              <a:ext cx="1047115" cy="1047750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720725" y="2501900"/>
              <a:ext cx="397510" cy="397510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20" y="5509260"/>
            <a:ext cx="335915" cy="335915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0115" y="5818505"/>
            <a:ext cx="321310" cy="3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91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 0"/>
          <p:cNvSpPr>
            <a:spLocks noGrp="1" noRot="1" noMove="1" noResize="1" noEditPoints="1" noChangeArrowheads="1" noChangeShapeType="1"/>
          </p:cNvSpPr>
          <p:nvPr/>
        </p:nvSpPr>
        <p:spPr>
          <a:xfrm flipH="1" flipV="1">
            <a:off x="173990" y="70485"/>
            <a:ext cx="12019280" cy="122237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41655" y="1430020"/>
            <a:ext cx="10527030" cy="647065"/>
            <a:chOff x="541655" y="1430020"/>
            <a:chExt cx="10527030" cy="64706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43585" y="1430020"/>
              <a:ext cx="10325100" cy="64706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800" b="1" spc="-9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클라우드 구성도</a:t>
              </a:r>
              <a:endParaRPr lang="ko-KR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41655" y="1539240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0" y="191706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6" name="Rect 0"/>
          <p:cNvSpPr>
            <a:spLocks noChangeArrowheads="1"/>
          </p:cNvSpPr>
          <p:nvPr/>
        </p:nvSpPr>
        <p:spPr>
          <a:xfrm>
            <a:off x="3719195" y="-1325245"/>
            <a:ext cx="6812915" cy="312420"/>
          </a:xfrm>
          <a:prstGeom prst="rect">
            <a:avLst/>
          </a:prstGeom>
          <a:solidFill>
            <a:srgbClr val="FFFFFF"/>
          </a:solidFill>
          <a:ln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85" y="2028825"/>
            <a:ext cx="6958330" cy="4759325"/>
          </a:xfrm>
          <a:prstGeom prst="rect">
            <a:avLst/>
          </a:prstGeom>
          <a:noFill/>
        </p:spPr>
      </p:pic>
      <p:grpSp>
        <p:nvGrpSpPr>
          <p:cNvPr id="86" name="그룹 15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12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13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14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0" y="-7938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 w="10795" cap="flat" cmpd="sng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84785" y="59690"/>
            <a:ext cx="12019280" cy="122237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15620" y="1376680"/>
            <a:ext cx="10527030" cy="370205"/>
            <a:chOff x="515620" y="1376680"/>
            <a:chExt cx="10527030" cy="37020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16915" y="1376680"/>
              <a:ext cx="103251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r>
                <a:rPr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구축 환경</a:t>
              </a: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15620" y="1517015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6" name="Rect 0"/>
          <p:cNvSpPr txBox="1">
            <a:spLocks/>
          </p:cNvSpPr>
          <p:nvPr/>
        </p:nvSpPr>
        <p:spPr>
          <a:xfrm>
            <a:off x="605790" y="2673985"/>
            <a:ext cx="5670550" cy="175432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Rocky 9.4</a:t>
            </a:r>
            <a:endParaRPr lang="en-US" altLang="ko-KR" sz="1400" dirty="0">
              <a:effectLst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python 3 == 3.9.18</a:t>
            </a:r>
            <a:endParaRPr lang="en-US" altLang="ko-KR" sz="1400" dirty="0">
              <a:effectLst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pip == 24.2</a:t>
            </a:r>
            <a:endParaRPr lang="en-US" altLang="ko-KR" sz="1400" dirty="0">
              <a:effectLst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boto3, </a:t>
            </a:r>
            <a:r>
              <a:rPr lang="en-US" altLang="ko-KR" sz="1800" b="1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botocore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== 1.35.34</a:t>
            </a:r>
            <a:endParaRPr lang="en-US" altLang="ko-KR" sz="1400" dirty="0">
              <a:effectLst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ansible == 8.7.0</a:t>
            </a:r>
            <a:endParaRPr lang="en-US" altLang="ko-KR" sz="1400" dirty="0">
              <a:effectLst/>
            </a:endParaRPr>
          </a:p>
          <a:p>
            <a:r>
              <a:rPr lang="en-US" altLang="ko-KR" sz="1800" b="1" dirty="0">
                <a:effectLst>
                  <a:outerShdw blurRad="50800" dist="38100" algn="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800" b="1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  ansible-core == 2.15.12</a:t>
            </a:r>
            <a:r>
              <a:rPr lang="en-US" altLang="ko-KR" sz="1400" dirty="0"/>
              <a:t> </a:t>
            </a:r>
            <a:endParaRPr lang="ko-KR" altLang="en-US" sz="1400" b="1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580390" y="2096770"/>
            <a:ext cx="5809615" cy="495300"/>
            <a:chOff x="580390" y="2096770"/>
            <a:chExt cx="5809615" cy="49530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580390" y="2096770"/>
              <a:ext cx="5809615" cy="49530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876300" y="2132330"/>
              <a:ext cx="5307330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Ansible </a:t>
              </a:r>
              <a:r>
                <a:rPr lang="ko-KR" altLang="en-US" sz="1400" b="1" dirty="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환경</a:t>
              </a:r>
            </a:p>
          </p:txBody>
        </p:sp>
      </p:grpSp>
      <p:grpSp>
        <p:nvGrpSpPr>
          <p:cNvPr id="86" name="그룹 2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2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2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2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60FA9C7-8476-48F3-B647-EE34E6AA06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5" y="5248063"/>
            <a:ext cx="2505425" cy="1009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A4B28C-4F45-42B7-8365-D8B18F4BE0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74" y="5457642"/>
            <a:ext cx="5973009" cy="590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7C6745-8E79-414E-8E3F-305A7470A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719" y="2172934"/>
            <a:ext cx="3924848" cy="261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188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>
            <a:spLocks/>
          </p:cNvSpPr>
          <p:nvPr/>
        </p:nvSpPr>
        <p:spPr>
          <a:xfrm>
            <a:off x="-15024" y="-4445"/>
            <a:ext cx="12186920" cy="6862445"/>
          </a:xfrm>
          <a:custGeom>
            <a:avLst/>
            <a:gdLst>
              <a:gd name="TX0" fmla="*/ 0 w 12186591"/>
              <a:gd name="TY0" fmla="*/ 0 h 6861581"/>
              <a:gd name="TX1" fmla="*/ 12186591 w 12186591"/>
              <a:gd name="TY1" fmla="*/ 0 h 6861581"/>
              <a:gd name="TX2" fmla="*/ 12186591 w 12186591"/>
              <a:gd name="TY2" fmla="*/ 6861581 h 6861581"/>
              <a:gd name="TX3" fmla="*/ 0 w 12186591"/>
              <a:gd name="TY3" fmla="*/ 6861581 h 68615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186591" h="6861581">
                <a:moveTo>
                  <a:pt x="0" y="0"/>
                </a:moveTo>
                <a:lnTo>
                  <a:pt x="12186591" y="0"/>
                </a:lnTo>
                <a:lnTo>
                  <a:pt x="12186591" y="6861581"/>
                </a:lnTo>
                <a:lnTo>
                  <a:pt x="0" y="6861581"/>
                </a:lnTo>
                <a:close/>
              </a:path>
            </a:pathLst>
          </a:custGeom>
          <a:solidFill>
            <a:schemeClr val="bg1"/>
          </a:solidFill>
          <a:ln w="10795" cap="flat" cmpd="sng">
            <a:solidFill>
              <a:schemeClr val="bg1"/>
            </a:solidFill>
            <a:prstDash val="solid"/>
            <a:miter lim="800000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 flipH="1" flipV="1">
            <a:off x="184785" y="59690"/>
            <a:ext cx="12019280" cy="1222375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48670"/>
            </a:schemeClr>
          </a:solidFill>
          <a:ln>
            <a:noFill/>
            <a:prstDash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" name="Rect 0"/>
          <p:cNvSpPr txBox="1">
            <a:spLocks/>
          </p:cNvSpPr>
          <p:nvPr/>
        </p:nvSpPr>
        <p:spPr>
          <a:xfrm>
            <a:off x="0" y="0"/>
            <a:ext cx="12192635" cy="114935"/>
          </a:xfrm>
          <a:prstGeom prst="rect">
            <a:avLst/>
          </a:prstGeom>
          <a:solidFill>
            <a:srgbClr val="FFD85C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>
            <a:off x="0" y="0"/>
            <a:ext cx="1337310" cy="114935"/>
          </a:xfrm>
          <a:prstGeom prst="rect">
            <a:avLst/>
          </a:prstGeom>
          <a:solidFill>
            <a:srgbClr val="3378C8"/>
          </a:solidFill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 sz="1600" b="1">
              <a:ln w="9525" cap="flat" cmpd="sng">
                <a:solidFill>
                  <a:schemeClr val="accent1">
                    <a:shade val="15000"/>
                    <a:alpha val="0"/>
                  </a:schemeClr>
                </a:solidFill>
                <a:prstDash val="solid"/>
              </a:ln>
              <a:solidFill>
                <a:srgbClr val="3378C8"/>
              </a:solidFill>
              <a:latin typeface="세방고딕 Regular" charset="0"/>
              <a:ea typeface="세방고딕 Regular" charset="0"/>
            </a:endParaRPr>
          </a:p>
        </p:txBody>
      </p:sp>
      <p:grpSp>
        <p:nvGrpSpPr>
          <p:cNvPr id="14" name="Group 5"/>
          <p:cNvGrpSpPr>
            <a:grpSpLocks/>
          </p:cNvGrpSpPr>
          <p:nvPr/>
        </p:nvGrpSpPr>
        <p:grpSpPr>
          <a:xfrm>
            <a:off x="515620" y="1376680"/>
            <a:ext cx="10527030" cy="370205"/>
            <a:chOff x="515620" y="1376680"/>
            <a:chExt cx="10527030" cy="370205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716915" y="1376680"/>
              <a:ext cx="103251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1. Ansible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/>
            <p:cNvSpPr>
              <a:spLocks/>
            </p:cNvSpPr>
            <p:nvPr/>
          </p:nvSpPr>
          <p:spPr>
            <a:xfrm>
              <a:off x="515620" y="1517015"/>
              <a:ext cx="101600" cy="114300"/>
            </a:xfrm>
            <a:custGeom>
              <a:avLst/>
              <a:gdLst>
                <a:gd name="TX0" fmla="*/ 428021 w 450215"/>
                <a:gd name="TY0" fmla="*/ 214932 h 506846"/>
                <a:gd name="TX1" fmla="*/ 66705 w 450215"/>
                <a:gd name="TY1" fmla="*/ 6045 h 506846"/>
                <a:gd name="TX2" fmla="*/ 0 w 450215"/>
                <a:gd name="TY2" fmla="*/ 44511 h 506846"/>
                <a:gd name="TX3" fmla="*/ 0 w 450215"/>
                <a:gd name="TY3" fmla="*/ 462326 h 506846"/>
                <a:gd name="TX4" fmla="*/ 66705 w 450215"/>
                <a:gd name="TY4" fmla="*/ 500812 h 506846"/>
                <a:gd name="TX5" fmla="*/ 428021 w 450215"/>
                <a:gd name="TY5" fmla="*/ 291905 h 506846"/>
                <a:gd name="TX6" fmla="*/ 428021 w 450215"/>
                <a:gd name="TY6" fmla="*/ 214932 h 506846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</a:cxnLst>
              <a:rect l="l" t="t" r="r" b="b"/>
              <a:pathLst>
                <a:path w="450215" h="506846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>
              <a:noFill/>
              <a:prstDash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vert="horz" wrap="square" lIns="91440" tIns="45720" rIns="91440" bIns="45720" anchor="ctr">
              <a:noAutofit/>
            </a:bodyPr>
            <a:lstStyle/>
            <a:p>
              <a:pPr marL="0" indent="0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5" name="Picture "/>
          <p:cNvPicPr>
            <a:picLocks noChangeAspect="1"/>
          </p:cNvPicPr>
          <p:nvPr/>
        </p:nvPicPr>
        <p:blipFill rotWithShape="1">
          <a:blip r:embed="rId3" cstate="hqprint">
            <a:duotone>
              <a:srgbClr val="2E6CA5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86995" y="1906905"/>
            <a:ext cx="12192635" cy="234315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/>
          </p:cNvGrpSpPr>
          <p:nvPr/>
        </p:nvGrpSpPr>
        <p:grpSpPr>
          <a:xfrm>
            <a:off x="10667365" y="6576695"/>
            <a:ext cx="1076325" cy="151130"/>
            <a:chOff x="10667365" y="6576695"/>
            <a:chExt cx="1076325" cy="151130"/>
          </a:xfrm>
        </p:grpSpPr>
        <p:pic>
          <p:nvPicPr>
            <p:cNvPr id="10" name="Picture 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69345" y="6576695"/>
              <a:ext cx="474345" cy="151130"/>
            </a:xfrm>
            <a:prstGeom prst="rect">
              <a:avLst/>
            </a:prstGeom>
            <a:noFill/>
          </p:spPr>
        </p:pic>
        <p:pic>
          <p:nvPicPr>
            <p:cNvPr id="12" name="Picture 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7365" y="6576695"/>
              <a:ext cx="478155" cy="142875"/>
            </a:xfrm>
            <a:prstGeom prst="rect">
              <a:avLst/>
            </a:prstGeom>
            <a:noFill/>
          </p:spPr>
        </p:pic>
      </p:grpSp>
      <p:sp>
        <p:nvSpPr>
          <p:cNvPr id="26" name="Rect 0"/>
          <p:cNvSpPr txBox="1">
            <a:spLocks/>
          </p:cNvSpPr>
          <p:nvPr/>
        </p:nvSpPr>
        <p:spPr>
          <a:xfrm>
            <a:off x="605790" y="2673985"/>
            <a:ext cx="5670550" cy="10801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latinLnBrk="1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 b="1">
                <a:solidFill>
                  <a:srgbClr val="000000"/>
                </a:solidFill>
                <a:latin typeface="함초롬바탕" charset="0"/>
                <a:ea typeface="맑은 고딕" charset="0"/>
              </a:rPr>
              <a:t>   </a:t>
            </a: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Rocky Linux 서버에 Ansible 및 AWS Cli 설치 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 b="1">
                <a:solidFill>
                  <a:srgbClr val="000000"/>
                </a:solidFill>
                <a:latin typeface="함초롬바탕" charset="0"/>
                <a:ea typeface="맑은 고딕" charset="0"/>
              </a:rPr>
              <a:t>   </a:t>
            </a: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SSH를 통해 AWS Cli 명령어 전송을 위한 AWS_SSH 키페어 생성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>
              <a:buFontTx/>
              <a:buNone/>
            </a:pPr>
            <a:r>
              <a:rPr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latin typeface="맑은 고딕" charset="0"/>
                <a:ea typeface="맑은 고딕" charset="0"/>
              </a:rPr>
              <a:t>•</a:t>
            </a:r>
            <a:r>
              <a:rPr sz="1400" b="1">
                <a:solidFill>
                  <a:srgbClr val="000000"/>
                </a:solidFill>
                <a:latin typeface="함초롬바탕" charset="0"/>
                <a:ea typeface="맑은 고딕" charset="0"/>
              </a:rPr>
              <a:t>   </a:t>
            </a:r>
            <a:r>
              <a:rPr sz="1400" b="1">
                <a:solidFill>
                  <a:srgbClr val="000000"/>
                </a:solidFill>
                <a:latin typeface="맑은 고딕" charset="0"/>
                <a:ea typeface="맑은 고딕" charset="0"/>
              </a:rPr>
              <a:t>Ansible galaxy role을 사용하여 AWS 인프라 구축</a:t>
            </a:r>
            <a:endParaRPr lang="ko-KR" altLang="en-US" sz="1400" b="1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580390" y="2096770"/>
            <a:ext cx="5809615" cy="495300"/>
            <a:chOff x="580390" y="2096770"/>
            <a:chExt cx="5809615" cy="495300"/>
          </a:xfrm>
        </p:grpSpPr>
        <p:sp>
          <p:nvSpPr>
            <p:cNvPr id="22" name="Rect 0"/>
            <p:cNvSpPr>
              <a:spLocks/>
            </p:cNvSpPr>
            <p:nvPr/>
          </p:nvSpPr>
          <p:spPr>
            <a:xfrm>
              <a:off x="580390" y="2096770"/>
              <a:ext cx="5809615" cy="495300"/>
            </a:xfrm>
            <a:prstGeom prst="roundRect">
              <a:avLst/>
            </a:prstGeom>
            <a:solidFill>
              <a:srgbClr val="3378C8"/>
            </a:solidFill>
            <a:ln>
              <a:noFill/>
              <a:prstDash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876300" y="2132330"/>
              <a:ext cx="5307330" cy="374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>
                <a:buFontTx/>
                <a:buNone/>
              </a:pPr>
              <a:r>
                <a:rPr sz="14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FFD85C"/>
                  </a:solidFill>
                  <a:latin typeface="맑은 고딕" charset="0"/>
                  <a:ea typeface="맑은 고딕" charset="0"/>
                </a:rPr>
                <a:t>Ansible role을 사용하여 AWS 인프라 구축</a:t>
              </a:r>
              <a:endParaRPr lang="ko-KR" altLang="en-US" sz="14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FFD85C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5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5" y="4102100"/>
            <a:ext cx="3985895" cy="2171700"/>
          </a:xfrm>
          <a:prstGeom prst="rect">
            <a:avLst/>
          </a:prstGeom>
          <a:noFill/>
          <a:ln cap="flat" cmpd="sng">
            <a:solidFill>
              <a:schemeClr val="tx1">
                <a:alpha val="100000"/>
              </a:schemeClr>
            </a:solidFill>
            <a:prstDash val="solid"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25" y="2255520"/>
            <a:ext cx="4937125" cy="1426210"/>
          </a:xfrm>
          <a:prstGeom prst="rect">
            <a:avLst/>
          </a:prstGeom>
          <a:noFill/>
          <a:ln>
            <a:noFill/>
            <a:prstDash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50" name="그림 2" descr="C:/Users/admin/AppData/Roaming/PolarisOffice/ETemp/3912_9711712/fImage4622417524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90" y="3938905"/>
            <a:ext cx="6546215" cy="252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6" name="그룹 23"/>
          <p:cNvGrpSpPr>
            <a:grpSpLocks/>
          </p:cNvGrpSpPr>
          <p:nvPr/>
        </p:nvGrpSpPr>
        <p:grpSpPr>
          <a:xfrm>
            <a:off x="375920" y="333375"/>
            <a:ext cx="11268710" cy="831215"/>
            <a:chOff x="375920" y="333375"/>
            <a:chExt cx="11268710" cy="831215"/>
          </a:xfrm>
        </p:grpSpPr>
        <p:sp>
          <p:nvSpPr>
            <p:cNvPr id="87" name="텍스트 상자 20"/>
            <p:cNvSpPr txBox="1">
              <a:spLocks/>
            </p:cNvSpPr>
            <p:nvPr/>
          </p:nvSpPr>
          <p:spPr>
            <a:xfrm>
              <a:off x="1461770" y="366395"/>
              <a:ext cx="2253615" cy="27686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12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>
                      <a:alpha val="48670"/>
                    </a:srgbClr>
                  </a:solidFill>
                  <a:latin typeface="맑은 고딕" charset="0"/>
                  <a:ea typeface="맑은 고딕" charset="0"/>
                </a:rPr>
                <a:t>K-Digital Training</a:t>
              </a:r>
              <a:endParaRPr lang="ko-KR" altLang="en-US" sz="12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>
                    <a:alpha val="48670"/>
                  </a:srgb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21"/>
            <p:cNvSpPr txBox="1">
              <a:spLocks/>
            </p:cNvSpPr>
            <p:nvPr/>
          </p:nvSpPr>
          <p:spPr>
            <a:xfrm>
              <a:off x="1461770" y="584835"/>
              <a:ext cx="10182860" cy="5226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AWS </a:t>
              </a:r>
              <a:r>
                <a:rPr lang="ko-KR" sz="2800" b="1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환경에서 [Spring Pet Clinic] WAS 구축 및 배포 관리 </a:t>
              </a:r>
              <a:endParaRPr lang="ko-KR" altLang="en-US" sz="2800" b="1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텍스트 상자 22"/>
            <p:cNvSpPr txBox="1">
              <a:spLocks/>
            </p:cNvSpPr>
            <p:nvPr/>
          </p:nvSpPr>
          <p:spPr>
            <a:xfrm>
              <a:off x="375920" y="333375"/>
              <a:ext cx="1268095" cy="831215"/>
            </a:xfrm>
            <a:prstGeom prst="rect">
              <a:avLst/>
            </a:prstGeom>
            <a:noFill/>
          </p:spPr>
          <p:txBody>
            <a:bodyPr vert="horz" wrap="square" lIns="91440" tIns="0" rIns="91440" bIns="0" numCol="1" anchor="t">
              <a:spAutoFit/>
            </a:bodyPr>
            <a:lstStyle/>
            <a:p>
              <a:pPr marL="0" indent="0" algn="l" defTabSz="914400" rtl="0" eaLnBrk="1" latinLnBrk="1" hangingPunct="1">
                <a:buFontTx/>
                <a:buNone/>
              </a:pPr>
              <a:r>
                <a:rPr sz="5400">
                  <a:ln w="9525" cap="flat" cmpd="sng">
                    <a:solidFill>
                      <a:schemeClr val="accent1">
                        <a:shade val="15000"/>
                        <a:alpha val="0"/>
                      </a:schemeClr>
                    </a:solidFill>
                    <a:prstDash val="solid"/>
                  </a:ln>
                  <a:solidFill>
                    <a:srgbClr val="3378C8"/>
                  </a:solidFill>
                  <a:latin typeface="세방고딕 Bold" charset="0"/>
                  <a:ea typeface="세방고딕 Bold" charset="0"/>
                </a:rPr>
                <a:t>04</a:t>
              </a:r>
              <a:endParaRPr lang="ko-KR" altLang="en-US" sz="5400">
                <a:ln w="9525" cap="flat" cmpd="sng">
                  <a:solidFill>
                    <a:schemeClr val="accent1">
                      <a:shade val="15000"/>
                      <a:alpha val="0"/>
                    </a:schemeClr>
                  </a:solidFill>
                  <a:prstDash val="solid"/>
                </a:ln>
                <a:solidFill>
                  <a:srgbClr val="3378C8"/>
                </a:solidFill>
                <a:latin typeface="세방고딕 Bold" charset="0"/>
                <a:ea typeface="세방고딕 Bold" charset="0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Pages>66</Pages>
  <Words>5204</Words>
  <Characters>0</Characters>
  <Application>Microsoft Office PowerPoint</Application>
  <DocSecurity>0</DocSecurity>
  <PresentationFormat>와이드스크린</PresentationFormat>
  <Lines>0</Lines>
  <Paragraphs>714</Paragraphs>
  <Slides>68</Slides>
  <Notes>40</Notes>
  <HiddenSlides>0</HiddenSlides>
  <MMClips>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68</vt:i4>
      </vt:variant>
    </vt:vector>
  </HeadingPairs>
  <TitlesOfParts>
    <vt:vector size="83" baseType="lpstr">
      <vt:lpstr>Malgun Gothic</vt:lpstr>
      <vt:lpstr>Malgun Gothic</vt:lpstr>
      <vt:lpstr>맑은 고딕 Semilight</vt:lpstr>
      <vt:lpstr>세방고딕 Bold</vt:lpstr>
      <vt:lpstr>세방고딕 Regular</vt:lpstr>
      <vt:lpstr>함초롬바탕</vt:lpstr>
      <vt:lpstr>Arial</vt:lpstr>
      <vt:lpstr>Calibri Light</vt:lpstr>
      <vt:lpstr>Noto Sans</vt:lpstr>
      <vt:lpstr>Office 테마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admin</cp:lastModifiedBy>
  <cp:revision>33</cp:revision>
  <dcterms:modified xsi:type="dcterms:W3CDTF">2024-11-20T02:42:16Z</dcterms:modified>
  <cp:version>10.105.248.53989</cp:version>
</cp:coreProperties>
</file>